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1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8288000" cy="10287000"/>
  <p:notesSz cx="6858000" cy="9144000"/>
  <p:embeddedFontLst>
    <p:embeddedFont>
      <p:font typeface="Gagalin" pitchFamily="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437F"/>
    <a:srgbClr val="FB6D85"/>
    <a:srgbClr val="FD6C4E"/>
    <a:srgbClr val="F0B26E"/>
    <a:srgbClr val="F4E9E4"/>
    <a:srgbClr val="68C16D"/>
    <a:srgbClr val="5DCDF5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07" autoAdjust="0"/>
    <p:restoredTop sz="94626" autoAdjust="0"/>
  </p:normalViewPr>
  <p:slideViewPr>
    <p:cSldViewPr>
      <p:cViewPr varScale="1">
        <p:scale>
          <a:sx n="52" d="100"/>
          <a:sy n="52" d="100"/>
        </p:scale>
        <p:origin x="216" y="1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A8286-4FDF-174C-994A-5E29F85004C8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32D8E-FD97-0A4C-BD56-BF3341EA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7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3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.wav"/><Relationship Id="rId7" Type="http://schemas.openxmlformats.org/officeDocument/2006/relationships/audio" Target="../media/audio2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audio" Target="../media/audio7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0.png"/><Relationship Id="rId3" Type="http://schemas.openxmlformats.org/officeDocument/2006/relationships/audio" Target="../media/media23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microsoft.com/office/2007/relationships/media" Target="../media/media23.wav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5" Type="http://schemas.openxmlformats.org/officeDocument/2006/relationships/audio" Target="../media/media24.wav"/><Relationship Id="rId15" Type="http://schemas.openxmlformats.org/officeDocument/2006/relationships/image" Target="../media/image22.png"/><Relationship Id="rId10" Type="http://schemas.openxmlformats.org/officeDocument/2006/relationships/image" Target="../media/image1.png"/><Relationship Id="rId4" Type="http://schemas.microsoft.com/office/2007/relationships/media" Target="../media/media24.wav"/><Relationship Id="rId9" Type="http://schemas.openxmlformats.org/officeDocument/2006/relationships/audio" Target="../media/audio9.wav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5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microsoft.com/office/2007/relationships/media" Target="../media/media25.wav"/><Relationship Id="rId1" Type="http://schemas.openxmlformats.org/officeDocument/2006/relationships/tags" Target="../tags/tag12.xml"/><Relationship Id="rId6" Type="http://schemas.openxmlformats.org/officeDocument/2006/relationships/audio" Target="../media/audio9.wav"/><Relationship Id="rId11" Type="http://schemas.openxmlformats.org/officeDocument/2006/relationships/image" Target="../media/image24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26.wav"/><Relationship Id="rId7" Type="http://schemas.openxmlformats.org/officeDocument/2006/relationships/image" Target="../media/image1.png"/><Relationship Id="rId12" Type="http://schemas.openxmlformats.org/officeDocument/2006/relationships/image" Target="../media/image2.png"/><Relationship Id="rId2" Type="http://schemas.microsoft.com/office/2007/relationships/media" Target="../media/media26.wav"/><Relationship Id="rId1" Type="http://schemas.openxmlformats.org/officeDocument/2006/relationships/tags" Target="../tags/tag13.xml"/><Relationship Id="rId6" Type="http://schemas.openxmlformats.org/officeDocument/2006/relationships/audio" Target="../media/audio10.wav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7.wav"/><Relationship Id="rId7" Type="http://schemas.openxmlformats.org/officeDocument/2006/relationships/image" Target="../media/image28.png"/><Relationship Id="rId2" Type="http://schemas.microsoft.com/office/2007/relationships/media" Target="../media/media27.wav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.png"/><Relationship Id="rId3" Type="http://schemas.openxmlformats.org/officeDocument/2006/relationships/audio" Target="../media/media28.wav"/><Relationship Id="rId7" Type="http://schemas.openxmlformats.org/officeDocument/2006/relationships/audio" Target="../media/media6.wav"/><Relationship Id="rId12" Type="http://schemas.openxmlformats.org/officeDocument/2006/relationships/image" Target="../media/image29.png"/><Relationship Id="rId2" Type="http://schemas.microsoft.com/office/2007/relationships/media" Target="../media/media28.wav"/><Relationship Id="rId1" Type="http://schemas.openxmlformats.org/officeDocument/2006/relationships/tags" Target="../tags/tag15.xml"/><Relationship Id="rId6" Type="http://schemas.microsoft.com/office/2007/relationships/media" Target="../media/media6.wav"/><Relationship Id="rId11" Type="http://schemas.openxmlformats.org/officeDocument/2006/relationships/image" Target="../media/image1.png"/><Relationship Id="rId5" Type="http://schemas.openxmlformats.org/officeDocument/2006/relationships/audio" Target="../media/media29.wav"/><Relationship Id="rId10" Type="http://schemas.openxmlformats.org/officeDocument/2006/relationships/audio" Target="../media/audio9.wav"/><Relationship Id="rId4" Type="http://schemas.microsoft.com/office/2007/relationships/media" Target="../media/media29.wav"/><Relationship Id="rId9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media9.wav"/><Relationship Id="rId7" Type="http://schemas.openxmlformats.org/officeDocument/2006/relationships/audio" Target="../media/audio5.wav"/><Relationship Id="rId2" Type="http://schemas.microsoft.com/office/2007/relationships/media" Target="../media/media9.wav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30.wav"/><Relationship Id="rId10" Type="http://schemas.openxmlformats.org/officeDocument/2006/relationships/image" Target="../media/image29.png"/><Relationship Id="rId4" Type="http://schemas.microsoft.com/office/2007/relationships/media" Target="../media/media30.wav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wav"/><Relationship Id="rId7" Type="http://schemas.openxmlformats.org/officeDocument/2006/relationships/audio" Target="../media/audio9.wav"/><Relationship Id="rId2" Type="http://schemas.microsoft.com/office/2007/relationships/media" Target="../media/media10.wav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1.wav"/><Relationship Id="rId10" Type="http://schemas.openxmlformats.org/officeDocument/2006/relationships/image" Target="../media/image2.png"/><Relationship Id="rId4" Type="http://schemas.microsoft.com/office/2007/relationships/media" Target="../media/media31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media13.wav"/><Relationship Id="rId7" Type="http://schemas.openxmlformats.org/officeDocument/2006/relationships/audio" Target="../media/audio5.wav"/><Relationship Id="rId2" Type="http://schemas.microsoft.com/office/2007/relationships/media" Target="../media/media13.wav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32.wav"/><Relationship Id="rId10" Type="http://schemas.openxmlformats.org/officeDocument/2006/relationships/image" Target="../media/image29.png"/><Relationship Id="rId4" Type="http://schemas.microsoft.com/office/2007/relationships/media" Target="../media/media32.wav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33.wav"/><Relationship Id="rId7" Type="http://schemas.openxmlformats.org/officeDocument/2006/relationships/audio" Target="../media/media14.wav"/><Relationship Id="rId12" Type="http://schemas.openxmlformats.org/officeDocument/2006/relationships/image" Target="../media/image2.png"/><Relationship Id="rId2" Type="http://schemas.microsoft.com/office/2007/relationships/media" Target="../media/media33.wav"/><Relationship Id="rId1" Type="http://schemas.openxmlformats.org/officeDocument/2006/relationships/tags" Target="../tags/tag19.xml"/><Relationship Id="rId6" Type="http://schemas.microsoft.com/office/2007/relationships/media" Target="../media/media14.wav"/><Relationship Id="rId11" Type="http://schemas.openxmlformats.org/officeDocument/2006/relationships/image" Target="../media/image29.png"/><Relationship Id="rId5" Type="http://schemas.openxmlformats.org/officeDocument/2006/relationships/audio" Target="../media/media34.wav"/><Relationship Id="rId10" Type="http://schemas.openxmlformats.org/officeDocument/2006/relationships/image" Target="../media/image1.png"/><Relationship Id="rId4" Type="http://schemas.microsoft.com/office/2007/relationships/media" Target="../media/media34.wav"/><Relationship Id="rId9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5.wav"/><Relationship Id="rId13" Type="http://schemas.openxmlformats.org/officeDocument/2006/relationships/audio" Target="../media/audio5.wav"/><Relationship Id="rId18" Type="http://schemas.openxmlformats.org/officeDocument/2006/relationships/image" Target="../media/image5.png"/><Relationship Id="rId3" Type="http://schemas.openxmlformats.org/officeDocument/2006/relationships/audio" Target="../media/media2.wav"/><Relationship Id="rId7" Type="http://schemas.openxmlformats.org/officeDocument/2006/relationships/audio" Target="../media/media4.wav"/><Relationship Id="rId12" Type="http://schemas.openxmlformats.org/officeDocument/2006/relationships/audio" Target="../media/audio4.wav"/><Relationship Id="rId17" Type="http://schemas.openxmlformats.org/officeDocument/2006/relationships/image" Target="../media/image4.png"/><Relationship Id="rId2" Type="http://schemas.microsoft.com/office/2007/relationships/media" Target="../media/media2.wav"/><Relationship Id="rId16" Type="http://schemas.openxmlformats.org/officeDocument/2006/relationships/image" Target="../media/image2.png"/><Relationship Id="rId20" Type="http://schemas.openxmlformats.org/officeDocument/2006/relationships/image" Target="../media/image7.png"/><Relationship Id="rId1" Type="http://schemas.openxmlformats.org/officeDocument/2006/relationships/tags" Target="../tags/tag2.xml"/><Relationship Id="rId6" Type="http://schemas.microsoft.com/office/2007/relationships/media" Target="../media/media4.wav"/><Relationship Id="rId11" Type="http://schemas.openxmlformats.org/officeDocument/2006/relationships/audio" Target="../media/audio3.wav"/><Relationship Id="rId5" Type="http://schemas.openxmlformats.org/officeDocument/2006/relationships/audio" Target="../media/media3.wav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6.png"/><Relationship Id="rId4" Type="http://schemas.microsoft.com/office/2007/relationships/media" Target="../media/media3.wav"/><Relationship Id="rId9" Type="http://schemas.openxmlformats.org/officeDocument/2006/relationships/audio" Target="../media/media5.wav"/><Relationship Id="rId1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media16.wav"/><Relationship Id="rId7" Type="http://schemas.openxmlformats.org/officeDocument/2006/relationships/audio" Target="../media/audio5.wav"/><Relationship Id="rId2" Type="http://schemas.microsoft.com/office/2007/relationships/media" Target="../media/media16.wav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35.wav"/><Relationship Id="rId10" Type="http://schemas.openxmlformats.org/officeDocument/2006/relationships/image" Target="../media/image29.png"/><Relationship Id="rId4" Type="http://schemas.microsoft.com/office/2007/relationships/media" Target="../media/media35.wav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3" Type="http://schemas.microsoft.com/office/2007/relationships/media" Target="../media/media36.wav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37.wav"/><Relationship Id="rId10" Type="http://schemas.openxmlformats.org/officeDocument/2006/relationships/image" Target="../media/image30.png"/><Relationship Id="rId4" Type="http://schemas.microsoft.com/office/2007/relationships/media" Target="../media/media37.wav"/><Relationship Id="rId9" Type="http://schemas.openxmlformats.org/officeDocument/2006/relationships/image" Target="../media/image1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media6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7.wav"/><Relationship Id="rId10" Type="http://schemas.openxmlformats.org/officeDocument/2006/relationships/image" Target="../media/image4.png"/><Relationship Id="rId4" Type="http://schemas.microsoft.com/office/2007/relationships/media" Target="../media/media7.wav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media8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audio" Target="../media/media9.wav"/><Relationship Id="rId10" Type="http://schemas.openxmlformats.org/officeDocument/2006/relationships/image" Target="../media/image4.png"/><Relationship Id="rId4" Type="http://schemas.microsoft.com/office/2007/relationships/media" Target="../media/media9.wav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media10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microsoft.com/office/2007/relationships/media" Target="../media/media10.wav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5" Type="http://schemas.openxmlformats.org/officeDocument/2006/relationships/audio" Target="../media/media11.wav"/><Relationship Id="rId10" Type="http://schemas.openxmlformats.org/officeDocument/2006/relationships/image" Target="../media/image4.png"/><Relationship Id="rId4" Type="http://schemas.microsoft.com/office/2007/relationships/media" Target="../media/media11.wav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media12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microsoft.com/office/2007/relationships/media" Target="../media/media12.wav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openxmlformats.org/officeDocument/2006/relationships/audio" Target="../media/media13.wav"/><Relationship Id="rId10" Type="http://schemas.openxmlformats.org/officeDocument/2006/relationships/image" Target="../media/image4.png"/><Relationship Id="rId4" Type="http://schemas.microsoft.com/office/2007/relationships/media" Target="../media/media13.wav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media14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microsoft.com/office/2007/relationships/media" Target="../media/media14.wav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15.wav"/><Relationship Id="rId10" Type="http://schemas.openxmlformats.org/officeDocument/2006/relationships/image" Target="../media/image4.png"/><Relationship Id="rId4" Type="http://schemas.microsoft.com/office/2007/relationships/media" Target="../media/media15.wav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media16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microsoft.com/office/2007/relationships/media" Target="../media/media16.wav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5" Type="http://schemas.openxmlformats.org/officeDocument/2006/relationships/audio" Target="../media/media17.wav"/><Relationship Id="rId10" Type="http://schemas.openxmlformats.org/officeDocument/2006/relationships/image" Target="../media/image4.png"/><Relationship Id="rId4" Type="http://schemas.microsoft.com/office/2007/relationships/media" Target="../media/media17.wav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21.wav"/><Relationship Id="rId13" Type="http://schemas.openxmlformats.org/officeDocument/2006/relationships/audio" Target="../media/audio4.wav"/><Relationship Id="rId18" Type="http://schemas.openxmlformats.org/officeDocument/2006/relationships/image" Target="../media/image2.png"/><Relationship Id="rId3" Type="http://schemas.openxmlformats.org/officeDocument/2006/relationships/audio" Target="../media/media18.wav"/><Relationship Id="rId21" Type="http://schemas.openxmlformats.org/officeDocument/2006/relationships/image" Target="../media/image17.png"/><Relationship Id="rId7" Type="http://schemas.openxmlformats.org/officeDocument/2006/relationships/audio" Target="../media/media20.wav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4.png"/><Relationship Id="rId2" Type="http://schemas.microsoft.com/office/2007/relationships/media" Target="../media/media18.wav"/><Relationship Id="rId16" Type="http://schemas.openxmlformats.org/officeDocument/2006/relationships/image" Target="../media/image1.png"/><Relationship Id="rId20" Type="http://schemas.openxmlformats.org/officeDocument/2006/relationships/image" Target="../media/image16.png"/><Relationship Id="rId1" Type="http://schemas.openxmlformats.org/officeDocument/2006/relationships/tags" Target="../tags/tag9.xml"/><Relationship Id="rId6" Type="http://schemas.microsoft.com/office/2007/relationships/media" Target="../media/media20.wav"/><Relationship Id="rId11" Type="http://schemas.openxmlformats.org/officeDocument/2006/relationships/audio" Target="../media/media22.wav"/><Relationship Id="rId5" Type="http://schemas.openxmlformats.org/officeDocument/2006/relationships/audio" Target="../media/media19.wav"/><Relationship Id="rId15" Type="http://schemas.openxmlformats.org/officeDocument/2006/relationships/audio" Target="../media/audio1.wav"/><Relationship Id="rId10" Type="http://schemas.microsoft.com/office/2007/relationships/media" Target="../media/media22.wav"/><Relationship Id="rId19" Type="http://schemas.openxmlformats.org/officeDocument/2006/relationships/image" Target="../media/image15.png"/><Relationship Id="rId4" Type="http://schemas.microsoft.com/office/2007/relationships/media" Target="../media/media19.wav"/><Relationship Id="rId9" Type="http://schemas.openxmlformats.org/officeDocument/2006/relationships/audio" Target="../media/media21.wav"/><Relationship Id="rId1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428733" y="362795"/>
            <a:ext cx="12360428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0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80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197" y="-368397"/>
            <a:ext cx="3200400" cy="3200400"/>
          </a:xfrm>
          <a:prstGeom prst="rect">
            <a:avLst/>
          </a:prstGeom>
        </p:spPr>
      </p:pic>
      <p:pic>
        <p:nvPicPr>
          <p:cNvPr id="3" name="01 - Today we-re building rubr 1.wav">
            <a:hlinkClick r:id="" action="ppaction://media"/>
            <a:extLst>
              <a:ext uri="{FF2B5EF4-FFF2-40B4-BE49-F238E27FC236}">
                <a16:creationId xmlns:a16="http://schemas.microsoft.com/office/drawing/2014/main" id="{A7E9C74F-AFDA-927F-CFDF-87AE4DA66F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3692" y="8801100"/>
            <a:ext cx="812800" cy="812800"/>
          </a:xfrm>
          <a:prstGeom prst="rect">
            <a:avLst/>
          </a:prstGeom>
        </p:spPr>
      </p:pic>
      <p:pic>
        <p:nvPicPr>
          <p:cNvPr id="13" name="Picture 12" descr="Businesswoman presenting">
            <a:extLst>
              <a:ext uri="{FF2B5EF4-FFF2-40B4-BE49-F238E27FC236}">
                <a16:creationId xmlns:a16="http://schemas.microsoft.com/office/drawing/2014/main" id="{5AAB9FBF-BE9A-47AF-A2A9-CD1B25944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96" y="4178300"/>
            <a:ext cx="4888650" cy="1005840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2006EE47-16BF-5628-3204-659BA965215B}"/>
              </a:ext>
            </a:extLst>
          </p:cNvPr>
          <p:cNvSpPr txBox="1"/>
          <p:nvPr/>
        </p:nvSpPr>
        <p:spPr>
          <a:xfrm rot="21289889">
            <a:off x="4536536" y="5769221"/>
            <a:ext cx="4004171" cy="9233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6000" dirty="0" err="1">
                <a:solidFill>
                  <a:schemeClr val="bg2"/>
                </a:solidFill>
                <a:latin typeface="Gagalin"/>
              </a:rPr>
              <a:t>rubics</a:t>
            </a:r>
            <a:endParaRPr lang="en-US" sz="6000" dirty="0">
              <a:solidFill>
                <a:schemeClr val="bg2"/>
              </a:solidFill>
              <a:latin typeface="Gagalin"/>
            </a:endParaRP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CCC2F0FA-2B42-8E96-E948-208007BAF451}"/>
              </a:ext>
            </a:extLst>
          </p:cNvPr>
          <p:cNvSpPr txBox="1"/>
          <p:nvPr/>
        </p:nvSpPr>
        <p:spPr>
          <a:xfrm>
            <a:off x="9117419" y="4321761"/>
            <a:ext cx="6390185" cy="92333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6000" dirty="0">
                <a:solidFill>
                  <a:schemeClr val="bg2"/>
                </a:solidFill>
                <a:latin typeface="Gagalin"/>
              </a:rPr>
              <a:t>Scoring guide</a:t>
            </a: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B1E267AD-0DBD-9534-292A-A2F1A60018FE}"/>
              </a:ext>
            </a:extLst>
          </p:cNvPr>
          <p:cNvSpPr txBox="1"/>
          <p:nvPr/>
        </p:nvSpPr>
        <p:spPr>
          <a:xfrm>
            <a:off x="9089385" y="5424666"/>
            <a:ext cx="6390185" cy="1846659"/>
          </a:xfrm>
          <a:prstGeom prst="rect">
            <a:avLst/>
          </a:prstGeom>
          <a:solidFill>
            <a:srgbClr val="DA437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6000" dirty="0">
                <a:solidFill>
                  <a:schemeClr val="bg2"/>
                </a:solidFill>
                <a:latin typeface="Gagalin"/>
              </a:rPr>
              <a:t>Defines Expectations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71EA6B38-410C-19C5-C50E-66CBD2F0C2B9}"/>
              </a:ext>
            </a:extLst>
          </p:cNvPr>
          <p:cNvSpPr txBox="1"/>
          <p:nvPr/>
        </p:nvSpPr>
        <p:spPr>
          <a:xfrm>
            <a:off x="9144000" y="7572106"/>
            <a:ext cx="6390185" cy="9233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6000" dirty="0">
                <a:solidFill>
                  <a:schemeClr val="bg2"/>
                </a:solidFill>
                <a:latin typeface="Gagalin"/>
              </a:rPr>
              <a:t>Different Levels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2AC78A-1FB7-E34D-F218-DD96DFA6CF4F}"/>
              </a:ext>
            </a:extLst>
          </p:cNvPr>
          <p:cNvSpPr/>
          <p:nvPr/>
        </p:nvSpPr>
        <p:spPr>
          <a:xfrm>
            <a:off x="8763615" y="4078807"/>
            <a:ext cx="8970693" cy="4851400"/>
          </a:xfrm>
          <a:prstGeom prst="rect">
            <a:avLst/>
          </a:prstGeom>
          <a:solidFill>
            <a:srgbClr val="F4E9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B2C0A7-B67F-7CFF-34A2-D78BD2AEE986}"/>
              </a:ext>
            </a:extLst>
          </p:cNvPr>
          <p:cNvSpPr/>
          <p:nvPr/>
        </p:nvSpPr>
        <p:spPr>
          <a:xfrm>
            <a:off x="10987828" y="-1897519"/>
            <a:ext cx="1349887" cy="1083782"/>
          </a:xfrm>
          <a:prstGeom prst="rect">
            <a:avLst/>
          </a:prstGeom>
          <a:solidFill>
            <a:srgbClr val="68C16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E4ADE4-6FB3-2CB0-7B88-B8E655252798}"/>
              </a:ext>
            </a:extLst>
          </p:cNvPr>
          <p:cNvSpPr/>
          <p:nvPr/>
        </p:nvSpPr>
        <p:spPr>
          <a:xfrm>
            <a:off x="6248400" y="-1337868"/>
            <a:ext cx="3089814" cy="805404"/>
          </a:xfrm>
          <a:prstGeom prst="rect">
            <a:avLst/>
          </a:prstGeom>
          <a:solidFill>
            <a:srgbClr val="DA437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62FD87-E9E8-0802-8469-7C87852B503C}"/>
              </a:ext>
            </a:extLst>
          </p:cNvPr>
          <p:cNvSpPr/>
          <p:nvPr/>
        </p:nvSpPr>
        <p:spPr>
          <a:xfrm>
            <a:off x="9749886" y="-1233442"/>
            <a:ext cx="1600200" cy="1190688"/>
          </a:xfrm>
          <a:prstGeom prst="rect">
            <a:avLst/>
          </a:prstGeom>
          <a:solidFill>
            <a:srgbClr val="5DCDF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CAC81C-ED02-0409-C416-E537C7B81919}"/>
              </a:ext>
            </a:extLst>
          </p:cNvPr>
          <p:cNvSpPr/>
          <p:nvPr/>
        </p:nvSpPr>
        <p:spPr>
          <a:xfrm>
            <a:off x="3867778" y="-1774928"/>
            <a:ext cx="1288339" cy="1318078"/>
          </a:xfrm>
          <a:prstGeom prst="rect">
            <a:avLst/>
          </a:prstGeom>
          <a:solidFill>
            <a:srgbClr val="5DCDF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1B1F99-EA74-BD90-B035-09084E12000A}"/>
              </a:ext>
            </a:extLst>
          </p:cNvPr>
          <p:cNvSpPr/>
          <p:nvPr/>
        </p:nvSpPr>
        <p:spPr>
          <a:xfrm>
            <a:off x="11522780" y="-1292680"/>
            <a:ext cx="1629871" cy="124992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93B0B2-364E-C141-EAEE-3CB13550BC2D}"/>
              </a:ext>
            </a:extLst>
          </p:cNvPr>
          <p:cNvSpPr/>
          <p:nvPr/>
        </p:nvSpPr>
        <p:spPr>
          <a:xfrm>
            <a:off x="14250392" y="-1233442"/>
            <a:ext cx="1533938" cy="1115881"/>
          </a:xfrm>
          <a:prstGeom prst="rect">
            <a:avLst/>
          </a:prstGeom>
          <a:solidFill>
            <a:srgbClr val="FD6C4E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0C83D4-5CC5-38A8-0201-A966043EF9E8}"/>
              </a:ext>
            </a:extLst>
          </p:cNvPr>
          <p:cNvSpPr/>
          <p:nvPr/>
        </p:nvSpPr>
        <p:spPr>
          <a:xfrm>
            <a:off x="12606343" y="-1334588"/>
            <a:ext cx="1533938" cy="13345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76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4"/>
    </mc:Choice>
    <mc:Fallback>
      <p:transition spd="slow" advTm="1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77 -0.21296 L -0.20095 -0.21281 C -0.12248 -0.21281 0.00347 -0.15833 0.00347 -0.10231 C 0.00347 -0.06096 -0.00017 -0.04198 -0.00017 1.23457E-7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8" y="1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-0.06419 L -0.00521 0.917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490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0278E-5 4.81481E-6 L 8.40278E-5 0.92037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93 -0.00509 L -0.05208 0.9211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46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23457E-7 L -0.00764 0.839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41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2.46914E-6 L -0.01207 0.7574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72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4.93827E-6 L 0.25373 0.6575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3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34568E-6 L 0.45261 0.5492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2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34" grpId="0" animBg="1"/>
      <p:bldP spid="35" grpId="0" animBg="1"/>
      <p:bldP spid="36" grpId="0" animBg="1"/>
      <p:bldP spid="37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3" grpId="0" animBg="1"/>
    </p:bldLst>
  </p:timing>
  <p:extLst>
    <p:ext uri="{E180D4A7-C9FB-4DFB-919C-405C955672EB}">
      <p14:showEvtLst xmlns:p14="http://schemas.microsoft.com/office/powerpoint/2010/main">
        <p14:playEvt time="11" objId="3"/>
        <p14:stopEvt time="1340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8E6313-59EB-18E1-2482-C2D59E67DEC5}"/>
              </a:ext>
            </a:extLst>
          </p:cNvPr>
          <p:cNvSpPr txBox="1"/>
          <p:nvPr/>
        </p:nvSpPr>
        <p:spPr>
          <a:xfrm>
            <a:off x="7767133" y="1528496"/>
            <a:ext cx="7162800" cy="11112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002060"/>
                </a:solidFill>
                <a:latin typeface="Gagalin"/>
              </a:rPr>
              <a:t>Basic Template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FA8217-7A61-E315-1B0F-046FBE91D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802165"/>
              </p:ext>
            </p:extLst>
          </p:nvPr>
        </p:nvGraphicFramePr>
        <p:xfrm>
          <a:off x="685800" y="2639762"/>
          <a:ext cx="16154400" cy="692333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384800">
                  <a:extLst>
                    <a:ext uri="{9D8B030D-6E8A-4147-A177-3AD203B41FA5}">
                      <a16:colId xmlns:a16="http://schemas.microsoft.com/office/drawing/2014/main" val="3197239261"/>
                    </a:ext>
                  </a:extLst>
                </a:gridCol>
                <a:gridCol w="5731347">
                  <a:extLst>
                    <a:ext uri="{9D8B030D-6E8A-4147-A177-3AD203B41FA5}">
                      <a16:colId xmlns:a16="http://schemas.microsoft.com/office/drawing/2014/main" val="2901029175"/>
                    </a:ext>
                  </a:extLst>
                </a:gridCol>
                <a:gridCol w="5038253">
                  <a:extLst>
                    <a:ext uri="{9D8B030D-6E8A-4147-A177-3AD203B41FA5}">
                      <a16:colId xmlns:a16="http://schemas.microsoft.com/office/drawing/2014/main" val="3979759039"/>
                    </a:ext>
                  </a:extLst>
                </a:gridCol>
              </a:tblGrid>
              <a:tr h="1030958">
                <a:tc>
                  <a:txBody>
                    <a:bodyPr/>
                    <a:lstStyle/>
                    <a:p>
                      <a:pPr algn="ctr"/>
                      <a:r>
                        <a:rPr lang="en-PH" sz="4000" kern="0" dirty="0">
                          <a:effectLst/>
                        </a:rPr>
                        <a:t>Level</a:t>
                      </a:r>
                      <a:endParaRPr lang="en-PH" sz="4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4000" kern="0">
                          <a:effectLst/>
                        </a:rPr>
                        <a:t>Description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4000" kern="0" dirty="0">
                          <a:effectLst/>
                        </a:rPr>
                        <a:t>Example Behaviors</a:t>
                      </a:r>
                      <a:endParaRPr lang="en-PH" sz="4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88099592"/>
                  </a:ext>
                </a:extLst>
              </a:tr>
              <a:tr h="1473095"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Exceeds Expectations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Consistently demonstrates the value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...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022090566"/>
                  </a:ext>
                </a:extLst>
              </a:tr>
              <a:tr h="1473095"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Meets Expectations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Demonstrates the value most of the time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...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116717770"/>
                  </a:ext>
                </a:extLst>
              </a:tr>
              <a:tr h="1473095"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Needs Improvement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Demonstrates the value inconsistently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...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631740357"/>
                  </a:ext>
                </a:extLst>
              </a:tr>
              <a:tr h="1473095"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Does Not Meet Expectations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r>
                        <a:rPr lang="en-PH" sz="4000" kern="0">
                          <a:effectLst/>
                        </a:rPr>
                        <a:t>Rarely demonstrates the value</a:t>
                      </a:r>
                      <a:endParaRPr lang="en-PH" sz="4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r>
                        <a:rPr lang="en-PH" sz="4000" kern="0" dirty="0">
                          <a:effectLst/>
                        </a:rPr>
                        <a:t>...</a:t>
                      </a:r>
                      <a:endParaRPr lang="en-PH" sz="4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6151669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02FA7B-7493-7063-8428-4B19B7052670}"/>
              </a:ext>
            </a:extLst>
          </p:cNvPr>
          <p:cNvSpPr txBox="1"/>
          <p:nvPr/>
        </p:nvSpPr>
        <p:spPr>
          <a:xfrm>
            <a:off x="2731108" y="1528496"/>
            <a:ext cx="4575964" cy="11112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002060"/>
                </a:solidFill>
                <a:latin typeface="Gagalin"/>
              </a:rPr>
              <a:t>EXAMPLE:</a:t>
            </a:r>
          </a:p>
        </p:txBody>
      </p:sp>
      <p:pic>
        <p:nvPicPr>
          <p:cNvPr id="11" name="Picture 10" descr="Businesswoman thumbs up">
            <a:extLst>
              <a:ext uri="{FF2B5EF4-FFF2-40B4-BE49-F238E27FC236}">
                <a16:creationId xmlns:a16="http://schemas.microsoft.com/office/drawing/2014/main" id="{8226CE90-0A6D-E70F-3659-6DD8D69213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0400" y="3195395"/>
            <a:ext cx="3841825" cy="10814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00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7"/>
    </mc:Choice>
    <mc:Fallback>
      <p:transition spd="slow" advTm="1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8E6313-59EB-18E1-2482-C2D59E67DEC5}"/>
              </a:ext>
            </a:extLst>
          </p:cNvPr>
          <p:cNvSpPr txBox="1"/>
          <p:nvPr/>
        </p:nvSpPr>
        <p:spPr>
          <a:xfrm>
            <a:off x="1116179" y="1528496"/>
            <a:ext cx="4575964" cy="11112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002060"/>
                </a:solidFill>
                <a:latin typeface="Gagalin"/>
              </a:rPr>
              <a:t>EXAMPLE:</a:t>
            </a:r>
          </a:p>
        </p:txBody>
      </p:sp>
      <p:pic>
        <p:nvPicPr>
          <p:cNvPr id="3" name="Picture 2" descr="Businesswoman explaining holding mug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340" y="-617102"/>
            <a:ext cx="7738449" cy="11607674"/>
          </a:xfrm>
          <a:prstGeom prst="rect">
            <a:avLst/>
          </a:prstGeom>
        </p:spPr>
      </p:pic>
      <p:pic>
        <p:nvPicPr>
          <p:cNvPr id="4" name="16 - Here-s an example for Mak 1.wav">
            <a:hlinkClick r:id="" action="ppaction://media"/>
            <a:extLst>
              <a:ext uri="{FF2B5EF4-FFF2-40B4-BE49-F238E27FC236}">
                <a16:creationId xmlns:a16="http://schemas.microsoft.com/office/drawing/2014/main" id="{7B0DD72B-384B-524E-E311-AC3EFF0D51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03923" y="8752570"/>
            <a:ext cx="812800" cy="8128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1A0E1DF4-F1EC-D19D-6348-4225E564C917}"/>
              </a:ext>
            </a:extLst>
          </p:cNvPr>
          <p:cNvSpPr txBox="1"/>
          <p:nvPr/>
        </p:nvSpPr>
        <p:spPr>
          <a:xfrm>
            <a:off x="6194370" y="1528496"/>
            <a:ext cx="4827421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MAKADIYOS</a:t>
            </a:r>
          </a:p>
        </p:txBody>
      </p:sp>
      <p:pic>
        <p:nvPicPr>
          <p:cNvPr id="7" name="Picture 6" descr="A colorful meter with a black background&#10;&#10;Description automatically generated">
            <a:extLst>
              <a:ext uri="{FF2B5EF4-FFF2-40B4-BE49-F238E27FC236}">
                <a16:creationId xmlns:a16="http://schemas.microsoft.com/office/drawing/2014/main" id="{EE2515A3-65B9-7970-E263-F7C7096163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0" t="23478" r="15119" b="32463"/>
          <a:stretch/>
        </p:blipFill>
        <p:spPr>
          <a:xfrm>
            <a:off x="1618405" y="2839054"/>
            <a:ext cx="4575965" cy="2784187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5DA1FFF6-FBF4-6A5C-32DD-B22980C66361}"/>
              </a:ext>
            </a:extLst>
          </p:cNvPr>
          <p:cNvSpPr txBox="1"/>
          <p:nvPr/>
        </p:nvSpPr>
        <p:spPr>
          <a:xfrm>
            <a:off x="1116178" y="5540558"/>
            <a:ext cx="7189621" cy="387798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THE STUDENT CONSISTENTLY Demonstrates kindness and compassion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They actively participate in acts of service and treats everyone with respect </a:t>
            </a:r>
          </a:p>
        </p:txBody>
      </p:sp>
      <p:pic>
        <p:nvPicPr>
          <p:cNvPr id="2" name="17 - Exceeds Expectations The 1.wav">
            <a:hlinkClick r:id="" action="ppaction://media"/>
            <a:extLst>
              <a:ext uri="{FF2B5EF4-FFF2-40B4-BE49-F238E27FC236}">
                <a16:creationId xmlns:a16="http://schemas.microsoft.com/office/drawing/2014/main" id="{5E39FE7E-271C-5EF0-E24F-C3FE229FEF8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65159" y="8752570"/>
            <a:ext cx="812800" cy="812800"/>
          </a:xfrm>
          <a:prstGeom prst="rect">
            <a:avLst/>
          </a:prstGeom>
        </p:spPr>
      </p:pic>
      <p:pic>
        <p:nvPicPr>
          <p:cNvPr id="9" name="Picture 8" descr="A group of children with their hands together&#10;&#10;Description automatically generated">
            <a:extLst>
              <a:ext uri="{FF2B5EF4-FFF2-40B4-BE49-F238E27FC236}">
                <a16:creationId xmlns:a16="http://schemas.microsoft.com/office/drawing/2014/main" id="{1A6FC339-5280-0366-83BB-043E57096E2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3" b="30204"/>
          <a:stretch/>
        </p:blipFill>
        <p:spPr>
          <a:xfrm>
            <a:off x="8055496" y="6844783"/>
            <a:ext cx="4762500" cy="196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ACD542-3098-2196-248F-B6C5621140F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12737"/>
          <a:stretch/>
        </p:blipFill>
        <p:spPr>
          <a:xfrm>
            <a:off x="8083661" y="2791716"/>
            <a:ext cx="4341837" cy="3616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85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32"/>
    </mc:Choice>
    <mc:Fallback>
      <p:transition spd="slow" advTm="1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5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53" objId="4"/>
        <p14:stopEvt time="3617" objId="4"/>
        <p14:playEvt time="3623" objId="2"/>
        <p14:stopEvt time="14893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8E6313-59EB-18E1-2482-C2D59E67DEC5}"/>
              </a:ext>
            </a:extLst>
          </p:cNvPr>
          <p:cNvSpPr txBox="1"/>
          <p:nvPr/>
        </p:nvSpPr>
        <p:spPr>
          <a:xfrm>
            <a:off x="1116179" y="1528496"/>
            <a:ext cx="4575964" cy="11112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002060"/>
                </a:solidFill>
                <a:latin typeface="Gagalin"/>
              </a:rPr>
              <a:t>EXAMPLE:</a:t>
            </a:r>
          </a:p>
        </p:txBody>
      </p:sp>
      <p:pic>
        <p:nvPicPr>
          <p:cNvPr id="3" name="Picture 2" descr="Businesswoman explaining holding mug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340" y="-617102"/>
            <a:ext cx="7738449" cy="11607674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1A0E1DF4-F1EC-D19D-6348-4225E564C917}"/>
              </a:ext>
            </a:extLst>
          </p:cNvPr>
          <p:cNvSpPr txBox="1"/>
          <p:nvPr/>
        </p:nvSpPr>
        <p:spPr>
          <a:xfrm>
            <a:off x="6194370" y="1528496"/>
            <a:ext cx="4827421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MAKADIYOS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515A3-65B9-7970-E263-F7C7096163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8" b="19578"/>
          <a:stretch/>
        </p:blipFill>
        <p:spPr>
          <a:xfrm>
            <a:off x="965098" y="2084129"/>
            <a:ext cx="6194370" cy="3768885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5DA1FFF6-FBF4-6A5C-32DD-B22980C66361}"/>
              </a:ext>
            </a:extLst>
          </p:cNvPr>
          <p:cNvSpPr txBox="1"/>
          <p:nvPr/>
        </p:nvSpPr>
        <p:spPr>
          <a:xfrm>
            <a:off x="965098" y="5540558"/>
            <a:ext cx="6926435" cy="276998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THE STUDENT shows kindness and respect most of the time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They participate in some service activities</a:t>
            </a:r>
          </a:p>
        </p:txBody>
      </p:sp>
      <p:pic>
        <p:nvPicPr>
          <p:cNvPr id="11" name="Picture 10" descr="A group of people wearing blue uniforms&#10;&#10;Description automatically generated">
            <a:extLst>
              <a:ext uri="{FF2B5EF4-FFF2-40B4-BE49-F238E27FC236}">
                <a16:creationId xmlns:a16="http://schemas.microsoft.com/office/drawing/2014/main" id="{A4ACD542-3098-2196-248F-B6C5621140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t="25101" r="12308" b="30725"/>
          <a:stretch/>
        </p:blipFill>
        <p:spPr>
          <a:xfrm>
            <a:off x="7644439" y="5258991"/>
            <a:ext cx="5755148" cy="3137849"/>
          </a:xfrm>
          <a:prstGeom prst="rect">
            <a:avLst/>
          </a:prstGeom>
        </p:spPr>
      </p:pic>
      <p:pic>
        <p:nvPicPr>
          <p:cNvPr id="6" name="18 - Meets Expectations The s 1.wav">
            <a:hlinkClick r:id="" action="ppaction://media"/>
            <a:extLst>
              <a:ext uri="{FF2B5EF4-FFF2-40B4-BE49-F238E27FC236}">
                <a16:creationId xmlns:a16="http://schemas.microsoft.com/office/drawing/2014/main" id="{E6F18BC0-A9F9-433D-641C-005420FC50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91533" y="893925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13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4"/>
    </mc:Choice>
    <mc:Fallback>
      <p:transition spd="slow" advTm="1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  <p:extLst>
    <p:ext uri="{E180D4A7-C9FB-4DFB-919C-405C955672EB}">
      <p14:showEvtLst xmlns:p14="http://schemas.microsoft.com/office/powerpoint/2010/main">
        <p14:playEvt time="842" objId="6"/>
        <p14:stopEvt time="10454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8E6313-59EB-18E1-2482-C2D59E67DEC5}"/>
              </a:ext>
            </a:extLst>
          </p:cNvPr>
          <p:cNvSpPr txBox="1"/>
          <p:nvPr/>
        </p:nvSpPr>
        <p:spPr>
          <a:xfrm>
            <a:off x="1116179" y="1528496"/>
            <a:ext cx="4575964" cy="11112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002060"/>
                </a:solidFill>
                <a:latin typeface="Gagalin"/>
              </a:rPr>
              <a:t>EXAMPLE:</a:t>
            </a:r>
          </a:p>
        </p:txBody>
      </p:sp>
      <p:pic>
        <p:nvPicPr>
          <p:cNvPr id="3" name="Picture 2" descr="Businesswoman explaining holding mug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340" y="-617102"/>
            <a:ext cx="7738449" cy="11607674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1A0E1DF4-F1EC-D19D-6348-4225E564C917}"/>
              </a:ext>
            </a:extLst>
          </p:cNvPr>
          <p:cNvSpPr txBox="1"/>
          <p:nvPr/>
        </p:nvSpPr>
        <p:spPr>
          <a:xfrm>
            <a:off x="6194370" y="1528496"/>
            <a:ext cx="4827421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MAKADIYOS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515A3-65B9-7970-E263-F7C709616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8" b="19578"/>
          <a:stretch/>
        </p:blipFill>
        <p:spPr>
          <a:xfrm>
            <a:off x="555230" y="2084129"/>
            <a:ext cx="6795937" cy="4134901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5DA1FFF6-FBF4-6A5C-32DD-B22980C66361}"/>
              </a:ext>
            </a:extLst>
          </p:cNvPr>
          <p:cNvSpPr txBox="1"/>
          <p:nvPr/>
        </p:nvSpPr>
        <p:spPr>
          <a:xfrm>
            <a:off x="965098" y="5540558"/>
            <a:ext cx="6926435" cy="33239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THE STUDENT sometimes struggles to show kindness and respect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They rarely participate in service activities.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ACD542-3098-2196-248F-B6C5621140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9" b="22739"/>
          <a:stretch/>
        </p:blipFill>
        <p:spPr>
          <a:xfrm>
            <a:off x="7499604" y="3592038"/>
            <a:ext cx="4643466" cy="2531732"/>
          </a:xfrm>
          <a:prstGeom prst="rect">
            <a:avLst/>
          </a:prstGeom>
        </p:spPr>
      </p:pic>
      <p:pic>
        <p:nvPicPr>
          <p:cNvPr id="4" name="Picture 3" descr="A person standing next to a building&#10;&#10;Description automatically generated">
            <a:extLst>
              <a:ext uri="{FF2B5EF4-FFF2-40B4-BE49-F238E27FC236}">
                <a16:creationId xmlns:a16="http://schemas.microsoft.com/office/drawing/2014/main" id="{3E16FC1E-FF9F-1809-7D08-3A96DB6FC5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30204" r="15440" b="16636"/>
          <a:stretch/>
        </p:blipFill>
        <p:spPr>
          <a:xfrm>
            <a:off x="8158363" y="6650369"/>
            <a:ext cx="3743140" cy="2829456"/>
          </a:xfrm>
          <a:prstGeom prst="rect">
            <a:avLst/>
          </a:prstGeom>
        </p:spPr>
      </p:pic>
      <p:pic>
        <p:nvPicPr>
          <p:cNvPr id="9" name="19 - Needs Improvement The st 1.wav">
            <a:hlinkClick r:id="" action="ppaction://media"/>
            <a:extLst>
              <a:ext uri="{FF2B5EF4-FFF2-40B4-BE49-F238E27FC236}">
                <a16:creationId xmlns:a16="http://schemas.microsoft.com/office/drawing/2014/main" id="{9B01146F-E34D-8ACA-7442-388DB92164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91533" y="898474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53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9"/>
    </mc:Choice>
    <mc:Fallback>
      <p:transition spd="slow" advTm="12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ose_Double_Pitch_Fall_Soft_Negative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  <p:extLst>
    <p:ext uri="{E180D4A7-C9FB-4DFB-919C-405C955672EB}">
      <p14:showEvtLst xmlns:p14="http://schemas.microsoft.com/office/powerpoint/2010/main">
        <p14:playEvt time="3" objId="9"/>
        <p14:stopEvt time="9103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3" name="Picture 2" descr="Businesswoman hands on head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583" y="1584454"/>
            <a:ext cx="3247562" cy="10207379"/>
          </a:xfrm>
          <a:prstGeom prst="rect">
            <a:avLst/>
          </a:prstGeom>
        </p:spPr>
      </p:pic>
      <p:pic>
        <p:nvPicPr>
          <p:cNvPr id="2" name="20 - Remember tailor the desc 2.wav">
            <a:hlinkClick r:id="" action="ppaction://media"/>
            <a:extLst>
              <a:ext uri="{FF2B5EF4-FFF2-40B4-BE49-F238E27FC236}">
                <a16:creationId xmlns:a16="http://schemas.microsoft.com/office/drawing/2014/main" id="{4DD3FD34-08F7-315D-3C65-6EDF85A3AD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8459982"/>
            <a:ext cx="812800" cy="812800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791CFF61-B568-9620-B735-935C1C07C0F1}"/>
              </a:ext>
            </a:extLst>
          </p:cNvPr>
          <p:cNvSpPr txBox="1"/>
          <p:nvPr/>
        </p:nvSpPr>
        <p:spPr>
          <a:xfrm>
            <a:off x="5671193" y="2813952"/>
            <a:ext cx="11702405" cy="232954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chemeClr val="accent6">
                    <a:lumMod val="20000"/>
                    <a:lumOff val="80000"/>
                  </a:schemeClr>
                </a:solidFill>
                <a:latin typeface="Gagalin"/>
              </a:rPr>
              <a:t>Tailor to grade level and context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D084ABC-BB26-CF90-F5EC-F36559CB6249}"/>
              </a:ext>
            </a:extLst>
          </p:cNvPr>
          <p:cNvSpPr txBox="1"/>
          <p:nvPr/>
        </p:nvSpPr>
        <p:spPr>
          <a:xfrm>
            <a:off x="5671193" y="5625938"/>
            <a:ext cx="11702406" cy="232954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Add point value for quantitative assessment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0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5"/>
    </mc:Choice>
    <mc:Fallback>
      <p:transition spd="slow" advTm="1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  <p:extLst>
    <p:ext uri="{E180D4A7-C9FB-4DFB-919C-405C955672EB}">
      <p14:showEvtLst xmlns:p14="http://schemas.microsoft.com/office/powerpoint/2010/main">
        <p14:playEvt time="6" objId="2"/>
        <p14:stopEvt time="11358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3" name="Picture 2" descr="Businesswoman talking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439014" y="450957"/>
            <a:ext cx="3637201" cy="9712969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791CFF61-B568-9620-B735-935C1C07C0F1}"/>
              </a:ext>
            </a:extLst>
          </p:cNvPr>
          <p:cNvSpPr txBox="1"/>
          <p:nvPr/>
        </p:nvSpPr>
        <p:spPr>
          <a:xfrm>
            <a:off x="10088247" y="2713101"/>
            <a:ext cx="7125188" cy="111126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galin"/>
              </a:rPr>
              <a:t>magalang</a:t>
            </a:r>
            <a:endParaRPr lang="en-US" sz="7899" dirty="0">
              <a:solidFill>
                <a:schemeClr val="accent6">
                  <a:lumMod val="20000"/>
                  <a:lumOff val="80000"/>
                </a:schemeClr>
              </a:solidFill>
              <a:latin typeface="Gagalin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9720CE21-91F4-27F8-9DE1-F06A9E4E0748}"/>
              </a:ext>
            </a:extLst>
          </p:cNvPr>
          <p:cNvSpPr txBox="1"/>
          <p:nvPr/>
        </p:nvSpPr>
        <p:spPr>
          <a:xfrm>
            <a:off x="10176838" y="4312503"/>
            <a:ext cx="6926435" cy="276998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Uses respectful language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listens attentively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helps classmate</a:t>
            </a:r>
          </a:p>
        </p:txBody>
      </p:sp>
      <p:pic>
        <p:nvPicPr>
          <p:cNvPr id="5" name="21 - Here are some quick ideas 1.wav">
            <a:hlinkClick r:id="" action="ppaction://media"/>
            <a:extLst>
              <a:ext uri="{FF2B5EF4-FFF2-40B4-BE49-F238E27FC236}">
                <a16:creationId xmlns:a16="http://schemas.microsoft.com/office/drawing/2014/main" id="{A48743F8-0D3E-FBFA-43AA-096B0962E6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6435" y="8608595"/>
            <a:ext cx="812800" cy="812800"/>
          </a:xfrm>
          <a:prstGeom prst="rect">
            <a:avLst/>
          </a:prstGeom>
        </p:spPr>
      </p:pic>
      <p:pic>
        <p:nvPicPr>
          <p:cNvPr id="6" name="22 - Uses respectful language 1.wav">
            <a:hlinkClick r:id="" action="ppaction://media"/>
            <a:extLst>
              <a:ext uri="{FF2B5EF4-FFF2-40B4-BE49-F238E27FC236}">
                <a16:creationId xmlns:a16="http://schemas.microsoft.com/office/drawing/2014/main" id="{8DAEFE32-2554-403D-5680-F21C9B2EC64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7708" y="8572500"/>
            <a:ext cx="812800" cy="812800"/>
          </a:xfrm>
          <a:prstGeom prst="rect">
            <a:avLst/>
          </a:prstGeom>
        </p:spPr>
      </p:pic>
      <p:pic>
        <p:nvPicPr>
          <p:cNvPr id="7" name="Magalang.wav">
            <a:hlinkClick r:id="" action="ppaction://media"/>
            <a:extLst>
              <a:ext uri="{FF2B5EF4-FFF2-40B4-BE49-F238E27FC236}">
                <a16:creationId xmlns:a16="http://schemas.microsoft.com/office/drawing/2014/main" id="{A8413154-6267-FC25-5D58-293EAC4D954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73955" y="85725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06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1"/>
    </mc:Choice>
    <mc:Fallback>
      <p:transition spd="slow" advTm="1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3" objId="5"/>
        <p14:stopEvt time="2948" objId="5"/>
        <p14:playEvt time="3105" objId="7"/>
        <p14:stopEvt time="4337" objId="7"/>
        <p14:playEvt time="5298" objId="6"/>
        <p14:stopEvt time="10857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3" name="Picture 2" descr="Businesswoman talking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320" y="466999"/>
            <a:ext cx="3467214" cy="9712969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791CFF61-B568-9620-B735-935C1C07C0F1}"/>
              </a:ext>
            </a:extLst>
          </p:cNvPr>
          <p:cNvSpPr txBox="1"/>
          <p:nvPr/>
        </p:nvSpPr>
        <p:spPr>
          <a:xfrm>
            <a:off x="954490" y="2523787"/>
            <a:ext cx="5766569" cy="111126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galin"/>
              </a:rPr>
              <a:t>matapat</a:t>
            </a:r>
            <a:endParaRPr lang="en-US" sz="7899" dirty="0">
              <a:solidFill>
                <a:schemeClr val="accent6">
                  <a:lumMod val="20000"/>
                  <a:lumOff val="80000"/>
                </a:schemeClr>
              </a:solidFill>
              <a:latin typeface="Gagalin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9720CE21-91F4-27F8-9DE1-F06A9E4E0748}"/>
              </a:ext>
            </a:extLst>
          </p:cNvPr>
          <p:cNvSpPr txBox="1"/>
          <p:nvPr/>
        </p:nvSpPr>
        <p:spPr>
          <a:xfrm>
            <a:off x="954490" y="4135903"/>
            <a:ext cx="6926435" cy="33239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Completes assignments honestly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Admits mistakes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Avoids cheating</a:t>
            </a:r>
          </a:p>
        </p:txBody>
      </p:sp>
      <p:pic>
        <p:nvPicPr>
          <p:cNvPr id="2" name="Matapat">
            <a:hlinkClick r:id="" action="ppaction://media"/>
            <a:extLst>
              <a:ext uri="{FF2B5EF4-FFF2-40B4-BE49-F238E27FC236}">
                <a16:creationId xmlns:a16="http://schemas.microsoft.com/office/drawing/2014/main" id="{DDC43936-179E-032E-AD6B-94DD1CE704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54417" y="8413529"/>
            <a:ext cx="812800" cy="812800"/>
          </a:xfrm>
          <a:prstGeom prst="rect">
            <a:avLst/>
          </a:prstGeom>
        </p:spPr>
      </p:pic>
      <p:pic>
        <p:nvPicPr>
          <p:cNvPr id="8" name="23 - Completes assignments hon 1">
            <a:hlinkClick r:id="" action="ppaction://media"/>
            <a:extLst>
              <a:ext uri="{FF2B5EF4-FFF2-40B4-BE49-F238E27FC236}">
                <a16:creationId xmlns:a16="http://schemas.microsoft.com/office/drawing/2014/main" id="{B8FFE0D6-D0D9-CF10-8AE5-8029A3100BA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9968" y="837821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8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7"/>
    </mc:Choice>
    <mc:Fallback>
      <p:transition spd="slow" advTm="1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5" objId="2"/>
        <p14:stopEvt time="975" objId="2"/>
        <p14:playEvt time="2246" objId="8"/>
        <p14:stopEvt time="9232" objId="8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3" name="Picture 2" descr="Businesswoman talking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439014" y="450957"/>
            <a:ext cx="3637201" cy="9712969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791CFF61-B568-9620-B735-935C1C07C0F1}"/>
              </a:ext>
            </a:extLst>
          </p:cNvPr>
          <p:cNvSpPr txBox="1"/>
          <p:nvPr/>
        </p:nvSpPr>
        <p:spPr>
          <a:xfrm>
            <a:off x="10088247" y="2713101"/>
            <a:ext cx="7125188" cy="111126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galin"/>
              </a:rPr>
              <a:t>Masipag</a:t>
            </a:r>
            <a:endParaRPr lang="en-US" sz="7899" dirty="0">
              <a:solidFill>
                <a:schemeClr val="accent6">
                  <a:lumMod val="20000"/>
                  <a:lumOff val="80000"/>
                </a:schemeClr>
              </a:solidFill>
              <a:latin typeface="Gagalin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9720CE21-91F4-27F8-9DE1-F06A9E4E0748}"/>
              </a:ext>
            </a:extLst>
          </p:cNvPr>
          <p:cNvSpPr txBox="1"/>
          <p:nvPr/>
        </p:nvSpPr>
        <p:spPr>
          <a:xfrm>
            <a:off x="10176838" y="4312503"/>
            <a:ext cx="6926435" cy="221599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Completes tasks on time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Uses materials responsibly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</p:txBody>
      </p:sp>
      <p:pic>
        <p:nvPicPr>
          <p:cNvPr id="2" name="Masipag">
            <a:hlinkClick r:id="" action="ppaction://media"/>
            <a:extLst>
              <a:ext uri="{FF2B5EF4-FFF2-40B4-BE49-F238E27FC236}">
                <a16:creationId xmlns:a16="http://schemas.microsoft.com/office/drawing/2014/main" id="{DA7406E8-A6B8-E0CD-E4E2-1FF1BCEDCE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8835" y="8420100"/>
            <a:ext cx="812800" cy="812800"/>
          </a:xfrm>
          <a:prstGeom prst="rect">
            <a:avLst/>
          </a:prstGeom>
        </p:spPr>
      </p:pic>
      <p:pic>
        <p:nvPicPr>
          <p:cNvPr id="8" name="24 - Completes tasks on time 1">
            <a:hlinkClick r:id="" action="ppaction://media"/>
            <a:extLst>
              <a:ext uri="{FF2B5EF4-FFF2-40B4-BE49-F238E27FC236}">
                <a16:creationId xmlns:a16="http://schemas.microsoft.com/office/drawing/2014/main" id="{8A884C69-71B0-4F5D-2742-9801B7B17AF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9456" y="84201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05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6"/>
    </mc:Choice>
    <mc:Fallback>
      <p:transition spd="slow" advTm="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5" objId="2"/>
        <p14:stopEvt time="1519" objId="2"/>
        <p14:playEvt time="2001" objId="8"/>
        <p14:stopEvt time="6879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3" name="Picture 2" descr="Businesswoman talking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320" y="466999"/>
            <a:ext cx="3467214" cy="9712969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791CFF61-B568-9620-B735-935C1C07C0F1}"/>
              </a:ext>
            </a:extLst>
          </p:cNvPr>
          <p:cNvSpPr txBox="1"/>
          <p:nvPr/>
        </p:nvSpPr>
        <p:spPr>
          <a:xfrm>
            <a:off x="954490" y="2523787"/>
            <a:ext cx="5766569" cy="111126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galin"/>
              </a:rPr>
              <a:t>matulungin</a:t>
            </a:r>
            <a:endParaRPr lang="en-US" sz="7899" dirty="0">
              <a:solidFill>
                <a:schemeClr val="accent6">
                  <a:lumMod val="20000"/>
                  <a:lumOff val="80000"/>
                </a:schemeClr>
              </a:solidFill>
              <a:latin typeface="Gagalin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9720CE21-91F4-27F8-9DE1-F06A9E4E0748}"/>
              </a:ext>
            </a:extLst>
          </p:cNvPr>
          <p:cNvSpPr txBox="1"/>
          <p:nvPr/>
        </p:nvSpPr>
        <p:spPr>
          <a:xfrm>
            <a:off x="954490" y="4135903"/>
            <a:ext cx="6926435" cy="33239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Offers help without being asked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shares materials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Encourages others</a:t>
            </a:r>
          </a:p>
        </p:txBody>
      </p:sp>
      <p:pic>
        <p:nvPicPr>
          <p:cNvPr id="5" name="Matulungin.wav">
            <a:hlinkClick r:id="" action="ppaction://media"/>
            <a:extLst>
              <a:ext uri="{FF2B5EF4-FFF2-40B4-BE49-F238E27FC236}">
                <a16:creationId xmlns:a16="http://schemas.microsoft.com/office/drawing/2014/main" id="{7B678727-7266-FB81-4485-F76DACDAB8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400" y="8413529"/>
            <a:ext cx="812800" cy="812800"/>
          </a:xfrm>
          <a:prstGeom prst="rect">
            <a:avLst/>
          </a:prstGeom>
        </p:spPr>
      </p:pic>
      <p:pic>
        <p:nvPicPr>
          <p:cNvPr id="6" name="25 - Offers help without being 1.wav">
            <a:hlinkClick r:id="" action="ppaction://media"/>
            <a:extLst>
              <a:ext uri="{FF2B5EF4-FFF2-40B4-BE49-F238E27FC236}">
                <a16:creationId xmlns:a16="http://schemas.microsoft.com/office/drawing/2014/main" id="{14CE17A4-99B5-1BBB-6338-1953F79EC19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230" y="84075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26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0"/>
    </mc:Choice>
    <mc:Fallback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17" objId="5"/>
        <p14:stopEvt time="1346" objId="5"/>
        <p14:playEvt time="2176" objId="6"/>
        <p14:stopEvt time="8315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3" name="Picture 2" descr="Businesswoman talking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439014" y="450957"/>
            <a:ext cx="3637201" cy="9712969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791CFF61-B568-9620-B735-935C1C07C0F1}"/>
              </a:ext>
            </a:extLst>
          </p:cNvPr>
          <p:cNvSpPr txBox="1"/>
          <p:nvPr/>
        </p:nvSpPr>
        <p:spPr>
          <a:xfrm>
            <a:off x="10088247" y="2713101"/>
            <a:ext cx="7125188" cy="1111266"/>
          </a:xfrm>
          <a:prstGeom prst="rect">
            <a:avLst/>
          </a:prstGeom>
          <a:solidFill>
            <a:srgbClr val="DA437F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chemeClr val="accent6">
                    <a:lumMod val="20000"/>
                    <a:lumOff val="80000"/>
                  </a:schemeClr>
                </a:solidFill>
                <a:latin typeface="Gagalin"/>
              </a:rPr>
              <a:t>Makabayan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9720CE21-91F4-27F8-9DE1-F06A9E4E0748}"/>
              </a:ext>
            </a:extLst>
          </p:cNvPr>
          <p:cNvSpPr txBox="1"/>
          <p:nvPr/>
        </p:nvSpPr>
        <p:spPr>
          <a:xfrm>
            <a:off x="10176838" y="4312503"/>
            <a:ext cx="6926435" cy="33239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Respects National symbols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Participates in cultural activities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Supports Filipino products</a:t>
            </a:r>
          </a:p>
        </p:txBody>
      </p:sp>
      <p:pic>
        <p:nvPicPr>
          <p:cNvPr id="5" name="26 - Respects national symbols 1.wav">
            <a:hlinkClick r:id="" action="ppaction://media"/>
            <a:extLst>
              <a:ext uri="{FF2B5EF4-FFF2-40B4-BE49-F238E27FC236}">
                <a16:creationId xmlns:a16="http://schemas.microsoft.com/office/drawing/2014/main" id="{B848FA13-CE76-52B0-240B-26D695FD3B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99280" y="8338086"/>
            <a:ext cx="812800" cy="812800"/>
          </a:xfrm>
          <a:prstGeom prst="rect">
            <a:avLst/>
          </a:prstGeom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E9296281-0385-2809-2221-C2EF6FFB7A5B}"/>
              </a:ext>
            </a:extLst>
          </p:cNvPr>
          <p:cNvSpPr txBox="1"/>
          <p:nvPr/>
        </p:nvSpPr>
        <p:spPr>
          <a:xfrm>
            <a:off x="10144754" y="8042890"/>
            <a:ext cx="6926435" cy="166199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Votes for candidates with model Filipino characteristics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</p:txBody>
      </p:sp>
      <p:pic>
        <p:nvPicPr>
          <p:cNvPr id="7" name="27 - Votes for candidates wit 1.wav">
            <a:hlinkClick r:id="" action="ppaction://media"/>
            <a:extLst>
              <a:ext uri="{FF2B5EF4-FFF2-40B4-BE49-F238E27FC236}">
                <a16:creationId xmlns:a16="http://schemas.microsoft.com/office/drawing/2014/main" id="{B546D7EF-B382-85BC-31E4-8073E2AB854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21021" y="8308007"/>
            <a:ext cx="812800" cy="812800"/>
          </a:xfrm>
          <a:prstGeom prst="rect">
            <a:avLst/>
          </a:prstGeom>
        </p:spPr>
      </p:pic>
      <p:pic>
        <p:nvPicPr>
          <p:cNvPr id="9" name="Makabayan.wav">
            <a:hlinkClick r:id="" action="ppaction://media"/>
            <a:extLst>
              <a:ext uri="{FF2B5EF4-FFF2-40B4-BE49-F238E27FC236}">
                <a16:creationId xmlns:a16="http://schemas.microsoft.com/office/drawing/2014/main" id="{7CAF3DE3-9D63-A0E6-B84C-39FA9CE77CD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8202" y="842832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1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95"/>
    </mc:Choice>
    <mc:Fallback>
      <p:transition spd="slow" advTm="1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4" grpId="0" animBg="1"/>
      <p:bldP spid="6" grpId="0" animBg="1"/>
    </p:bldLst>
  </p:timing>
  <p:extLst>
    <p:ext uri="{E180D4A7-C9FB-4DFB-919C-405C955672EB}">
      <p14:showEvtLst xmlns:p14="http://schemas.microsoft.com/office/powerpoint/2010/main">
        <p14:playEvt time="4" objId="9"/>
        <p14:stopEvt time="1369" objId="9"/>
        <p14:playEvt time="2211" objId="5"/>
        <p14:playEvt time="8653" objId="7"/>
        <p14:stopEvt time="9041" objId="5"/>
        <p14:stopEvt time="13284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2" name="02 - First take a moment to r 1.wav">
            <a:hlinkClick r:id="" action="ppaction://media"/>
            <a:extLst>
              <a:ext uri="{FF2B5EF4-FFF2-40B4-BE49-F238E27FC236}">
                <a16:creationId xmlns:a16="http://schemas.microsoft.com/office/drawing/2014/main" id="{3D0A8F22-497B-4D1C-8231-53E86A60A6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" y="8496300"/>
            <a:ext cx="812800" cy="812800"/>
          </a:xfrm>
          <a:prstGeom prst="rect">
            <a:avLst/>
          </a:prstGeom>
        </p:spPr>
      </p:pic>
      <p:pic>
        <p:nvPicPr>
          <p:cNvPr id="3" name="03 - What does it look like in 1.wav">
            <a:hlinkClick r:id="" action="ppaction://media"/>
            <a:extLst>
              <a:ext uri="{FF2B5EF4-FFF2-40B4-BE49-F238E27FC236}">
                <a16:creationId xmlns:a16="http://schemas.microsoft.com/office/drawing/2014/main" id="{7D6C9755-A17D-2455-247A-73547A37096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27718" y="8496300"/>
            <a:ext cx="812800" cy="812800"/>
          </a:xfrm>
          <a:prstGeom prst="rect">
            <a:avLst/>
          </a:prstGeom>
        </p:spPr>
      </p:pic>
      <p:pic>
        <p:nvPicPr>
          <p:cNvPr id="4" name="04 - Does the student demonstr 1.wav">
            <a:hlinkClick r:id="" action="ppaction://media"/>
            <a:extLst>
              <a:ext uri="{FF2B5EF4-FFF2-40B4-BE49-F238E27FC236}">
                <a16:creationId xmlns:a16="http://schemas.microsoft.com/office/drawing/2014/main" id="{2B043FA6-5594-1B3E-DE77-BE3008A13A9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58318" y="8578702"/>
            <a:ext cx="812800" cy="812800"/>
          </a:xfrm>
          <a:prstGeom prst="rect">
            <a:avLst/>
          </a:prstGeom>
        </p:spPr>
      </p:pic>
      <p:pic>
        <p:nvPicPr>
          <p:cNvPr id="6" name="Picture 5" descr="Businesswoman writing on notepad smiling">
            <a:extLst>
              <a:ext uri="{FF2B5EF4-FFF2-40B4-BE49-F238E27FC236}">
                <a16:creationId xmlns:a16="http://schemas.microsoft.com/office/drawing/2014/main" id="{4B7E48AE-92EB-1552-636C-3C00A1591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96750" y="345001"/>
            <a:ext cx="3472073" cy="100584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40EEB646-A512-D455-8D68-7903451D9930}"/>
              </a:ext>
            </a:extLst>
          </p:cNvPr>
          <p:cNvSpPr txBox="1"/>
          <p:nvPr/>
        </p:nvSpPr>
        <p:spPr>
          <a:xfrm>
            <a:off x="1176918" y="2074686"/>
            <a:ext cx="71628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rgbClr val="FEE3CD"/>
                </a:solidFill>
                <a:latin typeface="Gagalin"/>
              </a:rPr>
              <a:t>makadiyos</a:t>
            </a:r>
            <a:endParaRPr lang="en-US" sz="7899" dirty="0">
              <a:solidFill>
                <a:srgbClr val="FEE3CD"/>
              </a:solidFill>
              <a:latin typeface="Gagalin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4A383143-6F54-D38E-1993-D37EF8E41173}"/>
              </a:ext>
            </a:extLst>
          </p:cNvPr>
          <p:cNvSpPr txBox="1"/>
          <p:nvPr/>
        </p:nvSpPr>
        <p:spPr>
          <a:xfrm>
            <a:off x="1064853" y="3435209"/>
            <a:ext cx="8137546" cy="387798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Does the student demonstrate kindness and compassion towards others?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Shows respect for God or a higher power through actions and words?</a:t>
            </a:r>
          </a:p>
          <a:p>
            <a:pPr marL="571500" lvl="0" indent="-571500" algn="ctr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</p:txBody>
      </p:sp>
      <p:pic>
        <p:nvPicPr>
          <p:cNvPr id="9" name="Picture 8" descr="A cartoon of a person with her finger to her mouth&#10;&#10;Description automatically generated">
            <a:extLst>
              <a:ext uri="{FF2B5EF4-FFF2-40B4-BE49-F238E27FC236}">
                <a16:creationId xmlns:a16="http://schemas.microsoft.com/office/drawing/2014/main" id="{D39C2E66-95B0-3676-B07A-0E4B2F617B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5301"/>
            <a:ext cx="7706637" cy="7706637"/>
          </a:xfrm>
          <a:prstGeom prst="rect">
            <a:avLst/>
          </a:prstGeom>
        </p:spPr>
      </p:pic>
      <p:pic>
        <p:nvPicPr>
          <p:cNvPr id="11" name="Picture 10" descr="Hands holding a heart and brain&#10;&#10;Description automatically generated">
            <a:extLst>
              <a:ext uri="{FF2B5EF4-FFF2-40B4-BE49-F238E27FC236}">
                <a16:creationId xmlns:a16="http://schemas.microsoft.com/office/drawing/2014/main" id="{61801FE7-F4AD-D22E-DA37-22F3A27B009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25031" r="21581" b="18939"/>
          <a:stretch/>
        </p:blipFill>
        <p:spPr>
          <a:xfrm>
            <a:off x="1650999" y="2074686"/>
            <a:ext cx="6688719" cy="6137628"/>
          </a:xfrm>
          <a:prstGeom prst="rect">
            <a:avLst/>
          </a:prstGeom>
        </p:spPr>
      </p:pic>
      <p:pic>
        <p:nvPicPr>
          <p:cNvPr id="13" name="Picture 12" descr="A person and person hugging&#10;&#10;Description automatically generated">
            <a:extLst>
              <a:ext uri="{FF2B5EF4-FFF2-40B4-BE49-F238E27FC236}">
                <a16:creationId xmlns:a16="http://schemas.microsoft.com/office/drawing/2014/main" id="{5E8EC863-E925-CA79-E912-6033E8767ED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9570" r="14199" b="10722"/>
          <a:stretch/>
        </p:blipFill>
        <p:spPr>
          <a:xfrm>
            <a:off x="7820805" y="4381500"/>
            <a:ext cx="5333507" cy="6271158"/>
          </a:xfrm>
          <a:prstGeom prst="rect">
            <a:avLst/>
          </a:prstGeom>
        </p:spPr>
      </p:pic>
      <p:pic>
        <p:nvPicPr>
          <p:cNvPr id="14" name="Maka Diyos.wav">
            <a:hlinkClick r:id="" action="ppaction://media"/>
            <a:extLst>
              <a:ext uri="{FF2B5EF4-FFF2-40B4-BE49-F238E27FC236}">
                <a16:creationId xmlns:a16="http://schemas.microsoft.com/office/drawing/2014/main" id="{EEA2C0E7-5C7F-6D2A-221D-88EE6B2E3A1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13654" y="912443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12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49"/>
    </mc:Choice>
    <mc:Fallback>
      <p:transition spd="slow" advTm="2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pen_Double_Pitch_Rise_Soft_Positive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chanicals_Transformation_Glitch_Small_Medium_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6" objId="2"/>
        <p14:stopEvt time="3644" objId="2"/>
        <p14:playEvt time="5534" objId="3"/>
        <p14:playEvt time="12955" objId="14"/>
        <p14:stopEvt time="13144" objId="3"/>
        <p14:stopEvt time="14137" objId="14"/>
        <p14:playEvt time="14794" objId="4"/>
        <p14:stopEvt time="24449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3" name="Picture 2" descr="Businesswoman talking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320" y="466999"/>
            <a:ext cx="3467214" cy="9712969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791CFF61-B568-9620-B735-935C1C07C0F1}"/>
              </a:ext>
            </a:extLst>
          </p:cNvPr>
          <p:cNvSpPr txBox="1"/>
          <p:nvPr/>
        </p:nvSpPr>
        <p:spPr>
          <a:xfrm>
            <a:off x="954490" y="2523787"/>
            <a:ext cx="5766569" cy="1111266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Gagalin"/>
              </a:rPr>
              <a:t>mapanuri</a:t>
            </a:r>
            <a:endParaRPr lang="en-US" sz="7899" dirty="0">
              <a:solidFill>
                <a:schemeClr val="accent6">
                  <a:lumMod val="20000"/>
                  <a:lumOff val="80000"/>
                </a:schemeClr>
              </a:solidFill>
              <a:latin typeface="Gagalin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9720CE21-91F4-27F8-9DE1-F06A9E4E0748}"/>
              </a:ext>
            </a:extLst>
          </p:cNvPr>
          <p:cNvSpPr txBox="1"/>
          <p:nvPr/>
        </p:nvSpPr>
        <p:spPr>
          <a:xfrm>
            <a:off x="954490" y="4135903"/>
            <a:ext cx="6926435" cy="276998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Avoids Cyberbullying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Protects privacy online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Uses technology responsibly</a:t>
            </a:r>
          </a:p>
        </p:txBody>
      </p:sp>
      <p:pic>
        <p:nvPicPr>
          <p:cNvPr id="2" name="Mapanuri.wav">
            <a:hlinkClick r:id="" action="ppaction://media"/>
            <a:extLst>
              <a:ext uri="{FF2B5EF4-FFF2-40B4-BE49-F238E27FC236}">
                <a16:creationId xmlns:a16="http://schemas.microsoft.com/office/drawing/2014/main" id="{3A14A183-7582-70F9-DF84-B4C89897EE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2661" y="8267700"/>
            <a:ext cx="812800" cy="812800"/>
          </a:xfrm>
          <a:prstGeom prst="rect">
            <a:avLst/>
          </a:prstGeom>
        </p:spPr>
      </p:pic>
      <p:pic>
        <p:nvPicPr>
          <p:cNvPr id="7" name="28 - Avoids cyberbullying pro 1.wav">
            <a:hlinkClick r:id="" action="ppaction://media"/>
            <a:extLst>
              <a:ext uri="{FF2B5EF4-FFF2-40B4-BE49-F238E27FC236}">
                <a16:creationId xmlns:a16="http://schemas.microsoft.com/office/drawing/2014/main" id="{5D3C3291-1D53-46EB-4C27-4C6DF017BC1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8800" y="82677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26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7"/>
    </mc:Choice>
    <mc:Fallback>
      <p:transition spd="slow" advTm="1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14" objId="2"/>
        <p14:stopEvt time="1434" objId="2"/>
        <p14:playEvt time="2160" objId="7"/>
        <p14:stopEvt time="9261" objId="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3" name="Picture 2" descr="Businesswoman raised fists">
            <a:extLst>
              <a:ext uri="{FF2B5EF4-FFF2-40B4-BE49-F238E27FC236}">
                <a16:creationId xmlns:a16="http://schemas.microsoft.com/office/drawing/2014/main" id="{DA4BBE0B-245C-53D7-50C2-8993D638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3863" y="428899"/>
            <a:ext cx="2556925" cy="9712969"/>
          </a:xfrm>
          <a:prstGeom prst="rect">
            <a:avLst/>
          </a:prstGeom>
        </p:spPr>
      </p:pic>
      <p:pic>
        <p:nvPicPr>
          <p:cNvPr id="5" name="29 - With clear rubrics in han 1.wav">
            <a:hlinkClick r:id="" action="ppaction://media"/>
            <a:extLst>
              <a:ext uri="{FF2B5EF4-FFF2-40B4-BE49-F238E27FC236}">
                <a16:creationId xmlns:a16="http://schemas.microsoft.com/office/drawing/2014/main" id="{AF8387E5-44EB-EB43-3567-C74A9BFDE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576.4427"/>
                  <p14:fade out="113.23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0743" y="8343900"/>
            <a:ext cx="812800" cy="812800"/>
          </a:xfrm>
          <a:prstGeom prst="rect">
            <a:avLst/>
          </a:prstGeom>
        </p:spPr>
      </p:pic>
      <p:pic>
        <p:nvPicPr>
          <p:cNvPr id="6" name="30 - So get creative and des 1.wav">
            <a:hlinkClick r:id="" action="ppaction://media"/>
            <a:extLst>
              <a:ext uri="{FF2B5EF4-FFF2-40B4-BE49-F238E27FC236}">
                <a16:creationId xmlns:a16="http://schemas.microsoft.com/office/drawing/2014/main" id="{E2488A51-BAE0-43E6-FCC7-8D1FF81DACF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08875" y="8343900"/>
            <a:ext cx="812800" cy="812800"/>
          </a:xfrm>
          <a:prstGeom prst="rect">
            <a:avLst/>
          </a:prstGeom>
        </p:spPr>
      </p:pic>
      <p:pic>
        <p:nvPicPr>
          <p:cNvPr id="9" name="Picture 8" descr="A group of people working on laptops&#10;&#10;Description automatically generated">
            <a:extLst>
              <a:ext uri="{FF2B5EF4-FFF2-40B4-BE49-F238E27FC236}">
                <a16:creationId xmlns:a16="http://schemas.microsoft.com/office/drawing/2014/main" id="{644CF7B3-5402-ADB5-25E6-6B1C895F19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20196" r="13001" b="30590"/>
          <a:stretch/>
        </p:blipFill>
        <p:spPr>
          <a:xfrm>
            <a:off x="857012" y="1290673"/>
            <a:ext cx="10541519" cy="6951628"/>
          </a:xfrm>
          <a:prstGeom prst="rect">
            <a:avLst/>
          </a:prstGeom>
        </p:spPr>
      </p:pic>
      <p:pic>
        <p:nvPicPr>
          <p:cNvPr id="11" name="Picture 10" descr="A person holding a book in front of a green board&#10;&#10;Description automatically generated">
            <a:extLst>
              <a:ext uri="{FF2B5EF4-FFF2-40B4-BE49-F238E27FC236}">
                <a16:creationId xmlns:a16="http://schemas.microsoft.com/office/drawing/2014/main" id="{ABA3A33D-5087-2482-DE6A-DF6DAEC326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25227" r="18106" b="36266"/>
          <a:stretch/>
        </p:blipFill>
        <p:spPr>
          <a:xfrm>
            <a:off x="1863543" y="1558093"/>
            <a:ext cx="10411899" cy="6785807"/>
          </a:xfrm>
          <a:prstGeom prst="rect">
            <a:avLst/>
          </a:prstGeom>
        </p:spPr>
      </p:pic>
      <p:pic>
        <p:nvPicPr>
          <p:cNvPr id="14" name="Picture 13" descr="A person holding a flag&#10;&#10;Description automatically generated">
            <a:extLst>
              <a:ext uri="{FF2B5EF4-FFF2-40B4-BE49-F238E27FC236}">
                <a16:creationId xmlns:a16="http://schemas.microsoft.com/office/drawing/2014/main" id="{DDB4AA3F-D0DA-8773-7D06-AF4960E99B2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5792" r="28541"/>
          <a:stretch/>
        </p:blipFill>
        <p:spPr>
          <a:xfrm>
            <a:off x="-2835457" y="2324100"/>
            <a:ext cx="7772400" cy="9049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32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45"/>
    </mc:Choice>
    <mc:Fallback>
      <p:transition spd="slow" advTm="2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5"/>
        <p14:stopEvt time="11393" objId="5"/>
        <p14:playEvt time="12647" objId="6"/>
        <p14:stopEvt time="20856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6" name="Picture 5" descr="Businesswoman writing on notepad smiling">
            <a:extLst>
              <a:ext uri="{FF2B5EF4-FFF2-40B4-BE49-F238E27FC236}">
                <a16:creationId xmlns:a16="http://schemas.microsoft.com/office/drawing/2014/main" id="{4B7E48AE-92EB-1552-636C-3C00A1591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96750" y="345001"/>
            <a:ext cx="3472073" cy="100584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40EEB646-A512-D455-8D68-7903451D9930}"/>
              </a:ext>
            </a:extLst>
          </p:cNvPr>
          <p:cNvSpPr txBox="1"/>
          <p:nvPr/>
        </p:nvSpPr>
        <p:spPr>
          <a:xfrm>
            <a:off x="5021061" y="2340976"/>
            <a:ext cx="71628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rgbClr val="FEE3CD"/>
                </a:solidFill>
                <a:latin typeface="Gagalin"/>
              </a:rPr>
              <a:t>Magalang</a:t>
            </a:r>
            <a:endParaRPr lang="en-US" sz="7899" dirty="0">
              <a:solidFill>
                <a:srgbClr val="FEE3CD"/>
              </a:solidFill>
              <a:latin typeface="Gagalin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4A383143-6F54-D38E-1993-D37EF8E41173}"/>
              </a:ext>
            </a:extLst>
          </p:cNvPr>
          <p:cNvSpPr txBox="1"/>
          <p:nvPr/>
        </p:nvSpPr>
        <p:spPr>
          <a:xfrm>
            <a:off x="4823705" y="4002157"/>
            <a:ext cx="8137546" cy="33239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Treats others with courtesy and consideration.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How does the student show respect for teachers, peers and elders?</a:t>
            </a:r>
          </a:p>
          <a:p>
            <a:pPr marL="571500" lvl="0" indent="-571500" algn="ctr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</p:txBody>
      </p:sp>
      <p:pic>
        <p:nvPicPr>
          <p:cNvPr id="10" name="Picture 9" descr="A child touching a person's forehead&#10;&#10;Description automatically generated">
            <a:extLst>
              <a:ext uri="{FF2B5EF4-FFF2-40B4-BE49-F238E27FC236}">
                <a16:creationId xmlns:a16="http://schemas.microsoft.com/office/drawing/2014/main" id="{E6294F99-872C-2ECB-6674-F72AAEB6E5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85936" y="2630319"/>
            <a:ext cx="8583232" cy="9391650"/>
          </a:xfrm>
          <a:prstGeom prst="rect">
            <a:avLst/>
          </a:prstGeom>
        </p:spPr>
      </p:pic>
      <p:pic>
        <p:nvPicPr>
          <p:cNvPr id="12" name="Magalang.wav">
            <a:hlinkClick r:id="" action="ppaction://media"/>
            <a:extLst>
              <a:ext uri="{FF2B5EF4-FFF2-40B4-BE49-F238E27FC236}">
                <a16:creationId xmlns:a16="http://schemas.microsoft.com/office/drawing/2014/main" id="{64DC82E0-32C1-B10A-EBDD-41EE1854A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4853" y="8704021"/>
            <a:ext cx="812800" cy="812800"/>
          </a:xfrm>
          <a:prstGeom prst="rect">
            <a:avLst/>
          </a:prstGeom>
        </p:spPr>
      </p:pic>
      <p:pic>
        <p:nvPicPr>
          <p:cNvPr id="14" name="05 - Treats others with courte 1">
            <a:hlinkClick r:id="" action="ppaction://media"/>
            <a:extLst>
              <a:ext uri="{FF2B5EF4-FFF2-40B4-BE49-F238E27FC236}">
                <a16:creationId xmlns:a16="http://schemas.microsoft.com/office/drawing/2014/main" id="{1F7B7DF6-BD75-3205-ED03-BB1E742383A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05680" y="870402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8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9"/>
    </mc:Choice>
    <mc:Fallback>
      <p:transition spd="slow" advTm="9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chanicals_Transformation_Glitch_Small_Medium_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6" objId="12"/>
        <p14:stopEvt time="982" objId="12"/>
        <p14:playEvt time="1878" objId="14"/>
        <p14:stopEvt time="9969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6" name="Picture 5" descr="Businesswoman writing on notepad smiling">
            <a:extLst>
              <a:ext uri="{FF2B5EF4-FFF2-40B4-BE49-F238E27FC236}">
                <a16:creationId xmlns:a16="http://schemas.microsoft.com/office/drawing/2014/main" id="{4B7E48AE-92EB-1552-636C-3C00A1591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96750" y="345001"/>
            <a:ext cx="3472073" cy="100584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40EEB646-A512-D455-8D68-7903451D9930}"/>
              </a:ext>
            </a:extLst>
          </p:cNvPr>
          <p:cNvSpPr txBox="1"/>
          <p:nvPr/>
        </p:nvSpPr>
        <p:spPr>
          <a:xfrm>
            <a:off x="5021061" y="2340976"/>
            <a:ext cx="71628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rgbClr val="FEE3CD"/>
                </a:solidFill>
                <a:latin typeface="Gagalin"/>
              </a:rPr>
              <a:t>Matapat</a:t>
            </a:r>
            <a:endParaRPr lang="en-US" sz="7899" dirty="0">
              <a:solidFill>
                <a:srgbClr val="FEE3CD"/>
              </a:solidFill>
              <a:latin typeface="Gagalin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4A383143-6F54-D38E-1993-D37EF8E41173}"/>
              </a:ext>
            </a:extLst>
          </p:cNvPr>
          <p:cNvSpPr txBox="1"/>
          <p:nvPr/>
        </p:nvSpPr>
        <p:spPr>
          <a:xfrm>
            <a:off x="4823705" y="4002157"/>
            <a:ext cx="8137546" cy="387798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Tells the truth and acts with fairness.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Does the student take responsibility for their actions and complete work honestly?</a:t>
            </a:r>
          </a:p>
          <a:p>
            <a:pPr marL="571500" lvl="0" indent="-571500" algn="ctr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94F99-872C-2ECB-6674-F72AAEB6E5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6339" y="2543143"/>
            <a:ext cx="8991032" cy="8583232"/>
          </a:xfrm>
          <a:prstGeom prst="rect">
            <a:avLst/>
          </a:prstGeom>
        </p:spPr>
      </p:pic>
      <p:pic>
        <p:nvPicPr>
          <p:cNvPr id="2" name="06 - Tells the truth and acts 1.wav">
            <a:hlinkClick r:id="" action="ppaction://media"/>
            <a:extLst>
              <a:ext uri="{FF2B5EF4-FFF2-40B4-BE49-F238E27FC236}">
                <a16:creationId xmlns:a16="http://schemas.microsoft.com/office/drawing/2014/main" id="{C58A67F5-707B-94DD-3EB3-6A95707FCD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53752" y="8735371"/>
            <a:ext cx="812800" cy="812800"/>
          </a:xfrm>
          <a:prstGeom prst="rect">
            <a:avLst/>
          </a:prstGeom>
        </p:spPr>
      </p:pic>
      <p:pic>
        <p:nvPicPr>
          <p:cNvPr id="3" name="Matapat.wav">
            <a:hlinkClick r:id="" action="ppaction://media"/>
            <a:extLst>
              <a:ext uri="{FF2B5EF4-FFF2-40B4-BE49-F238E27FC236}">
                <a16:creationId xmlns:a16="http://schemas.microsoft.com/office/drawing/2014/main" id="{4B4C3577-043E-DCF2-647A-868D098E2A9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73591" y="881450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88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8"/>
    </mc:Choice>
    <mc:Fallback>
      <p:transition spd="slow" advTm="1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chanicals_Transformation_Glitch_Small_Medium_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13" objId="3"/>
        <p14:stopEvt time="901" objId="3"/>
        <p14:playEvt time="2034" objId="2"/>
        <p14:stopEvt time="1027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6" name="Picture 5" descr="Businesswoman writing on notepad smiling">
            <a:extLst>
              <a:ext uri="{FF2B5EF4-FFF2-40B4-BE49-F238E27FC236}">
                <a16:creationId xmlns:a16="http://schemas.microsoft.com/office/drawing/2014/main" id="{4B7E48AE-92EB-1552-636C-3C00A1591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96750" y="345001"/>
            <a:ext cx="3472073" cy="100584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40EEB646-A512-D455-8D68-7903451D9930}"/>
              </a:ext>
            </a:extLst>
          </p:cNvPr>
          <p:cNvSpPr txBox="1"/>
          <p:nvPr/>
        </p:nvSpPr>
        <p:spPr>
          <a:xfrm>
            <a:off x="870593" y="2676336"/>
            <a:ext cx="71628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rgbClr val="FEE3CD"/>
                </a:solidFill>
                <a:latin typeface="Gagalin"/>
              </a:rPr>
              <a:t>Masipag</a:t>
            </a:r>
            <a:endParaRPr lang="en-US" sz="7899" dirty="0">
              <a:solidFill>
                <a:srgbClr val="FEE3CD"/>
              </a:solidFill>
              <a:latin typeface="Gagalin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4A383143-6F54-D38E-1993-D37EF8E41173}"/>
              </a:ext>
            </a:extLst>
          </p:cNvPr>
          <p:cNvSpPr txBox="1"/>
          <p:nvPr/>
        </p:nvSpPr>
        <p:spPr>
          <a:xfrm>
            <a:off x="861022" y="4451895"/>
            <a:ext cx="5301974" cy="443198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Uses time and resources wisely and diligently.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How does the student manage their time effectively and put in consistent effort?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94F99-872C-2ECB-6674-F72AAEB6E5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8908" b="15077"/>
          <a:stretch/>
        </p:blipFill>
        <p:spPr>
          <a:xfrm>
            <a:off x="6248399" y="3878954"/>
            <a:ext cx="7926113" cy="6524447"/>
          </a:xfrm>
          <a:prstGeom prst="rect">
            <a:avLst/>
          </a:prstGeom>
        </p:spPr>
      </p:pic>
      <p:pic>
        <p:nvPicPr>
          <p:cNvPr id="4" name="Masipag.wav">
            <a:hlinkClick r:id="" action="ppaction://media"/>
            <a:extLst>
              <a:ext uri="{FF2B5EF4-FFF2-40B4-BE49-F238E27FC236}">
                <a16:creationId xmlns:a16="http://schemas.microsoft.com/office/drawing/2014/main" id="{38E10F64-FE81-6B19-9C91-C0BF256B9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64793" y="8735371"/>
            <a:ext cx="812800" cy="812800"/>
          </a:xfrm>
          <a:prstGeom prst="rect">
            <a:avLst/>
          </a:prstGeom>
        </p:spPr>
      </p:pic>
      <p:pic>
        <p:nvPicPr>
          <p:cNvPr id="8" name="07 - Uses time and resources 1.wav">
            <a:hlinkClick r:id="" action="ppaction://media"/>
            <a:extLst>
              <a:ext uri="{FF2B5EF4-FFF2-40B4-BE49-F238E27FC236}">
                <a16:creationId xmlns:a16="http://schemas.microsoft.com/office/drawing/2014/main" id="{A886F264-4E07-8C6B-C71A-279EA93D040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1993" y="873537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9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8"/>
    </mc:Choice>
    <mc:Fallback>
      <p:transition spd="slow" advTm="12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chanicals_Transformation_Glitch_Small_Medium_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21" objId="4"/>
        <p14:stopEvt time="1057" objId="4"/>
        <p14:playEvt time="2542" objId="8"/>
        <p14:stopEvt time="11618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6" name="Picture 5" descr="Businesswoman writing on notepad smiling">
            <a:extLst>
              <a:ext uri="{FF2B5EF4-FFF2-40B4-BE49-F238E27FC236}">
                <a16:creationId xmlns:a16="http://schemas.microsoft.com/office/drawing/2014/main" id="{4B7E48AE-92EB-1552-636C-3C00A1591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96750" y="345001"/>
            <a:ext cx="3472073" cy="100584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40EEB646-A512-D455-8D68-7903451D9930}"/>
              </a:ext>
            </a:extLst>
          </p:cNvPr>
          <p:cNvSpPr txBox="1"/>
          <p:nvPr/>
        </p:nvSpPr>
        <p:spPr>
          <a:xfrm>
            <a:off x="5333950" y="2608486"/>
            <a:ext cx="71628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rgbClr val="FEE3CD"/>
                </a:solidFill>
                <a:latin typeface="Gagalin"/>
              </a:rPr>
              <a:t>Matulungin</a:t>
            </a:r>
            <a:endParaRPr lang="en-US" sz="7899" dirty="0">
              <a:solidFill>
                <a:srgbClr val="FEE3CD"/>
              </a:solidFill>
              <a:latin typeface="Gagalin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4A383143-6F54-D38E-1993-D37EF8E41173}"/>
              </a:ext>
            </a:extLst>
          </p:cNvPr>
          <p:cNvSpPr txBox="1"/>
          <p:nvPr/>
        </p:nvSpPr>
        <p:spPr>
          <a:xfrm>
            <a:off x="5501383" y="4950800"/>
            <a:ext cx="7685761" cy="33239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Ready to offer assistance to others.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Is the student ready to offer help to others without expecting anything in return?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94F99-872C-2ECB-6674-F72AAEB6E5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9536" y="2637228"/>
            <a:ext cx="8583232" cy="8583232"/>
          </a:xfrm>
          <a:prstGeom prst="rect">
            <a:avLst/>
          </a:prstGeom>
        </p:spPr>
      </p:pic>
      <p:pic>
        <p:nvPicPr>
          <p:cNvPr id="2" name="08 - Ready to offer assistance 1.wav">
            <a:hlinkClick r:id="" action="ppaction://media"/>
            <a:extLst>
              <a:ext uri="{FF2B5EF4-FFF2-40B4-BE49-F238E27FC236}">
                <a16:creationId xmlns:a16="http://schemas.microsoft.com/office/drawing/2014/main" id="{3FA66921-49B4-0276-9D1E-976C86EA19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51374" y="8719412"/>
            <a:ext cx="1004349" cy="1004349"/>
          </a:xfrm>
          <a:prstGeom prst="rect">
            <a:avLst/>
          </a:prstGeom>
        </p:spPr>
      </p:pic>
      <p:pic>
        <p:nvPicPr>
          <p:cNvPr id="3" name="Matulungin.wav">
            <a:hlinkClick r:id="" action="ppaction://media"/>
            <a:extLst>
              <a:ext uri="{FF2B5EF4-FFF2-40B4-BE49-F238E27FC236}">
                <a16:creationId xmlns:a16="http://schemas.microsoft.com/office/drawing/2014/main" id="{5208C2B0-199B-981D-5459-FE3137D7DCB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03696" y="881357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10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2"/>
    </mc:Choice>
    <mc:Fallback>
      <p:transition spd="slow" advTm="1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chanicals_Transformation_Glitch_Small_Medium_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18" objId="3"/>
        <p14:stopEvt time="1254" objId="3"/>
        <p14:playEvt time="2716" objId="2"/>
        <p14:stopEvt time="1133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6" name="Picture 5" descr="Businesswoman writing on notepad smiling">
            <a:extLst>
              <a:ext uri="{FF2B5EF4-FFF2-40B4-BE49-F238E27FC236}">
                <a16:creationId xmlns:a16="http://schemas.microsoft.com/office/drawing/2014/main" id="{4B7E48AE-92EB-1552-636C-3C00A1591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96750" y="345001"/>
            <a:ext cx="3472073" cy="100584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40EEB646-A512-D455-8D68-7903451D9930}"/>
              </a:ext>
            </a:extLst>
          </p:cNvPr>
          <p:cNvSpPr txBox="1"/>
          <p:nvPr/>
        </p:nvSpPr>
        <p:spPr>
          <a:xfrm>
            <a:off x="3211548" y="2419744"/>
            <a:ext cx="71628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Makabayan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4A383143-6F54-D38E-1993-D37EF8E41173}"/>
              </a:ext>
            </a:extLst>
          </p:cNvPr>
          <p:cNvSpPr txBox="1"/>
          <p:nvPr/>
        </p:nvSpPr>
        <p:spPr>
          <a:xfrm>
            <a:off x="2248839" y="4035504"/>
            <a:ext cx="9790053" cy="221599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Shows prides and care for the Philippines.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How does the student Demonstrate pride in their country and cultural heritage?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94F99-872C-2ECB-6674-F72AAEB6E5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8" b="27166"/>
          <a:stretch/>
        </p:blipFill>
        <p:spPr>
          <a:xfrm>
            <a:off x="2852249" y="6251494"/>
            <a:ext cx="8583232" cy="4035505"/>
          </a:xfrm>
          <a:prstGeom prst="rect">
            <a:avLst/>
          </a:prstGeom>
        </p:spPr>
      </p:pic>
      <p:pic>
        <p:nvPicPr>
          <p:cNvPr id="4" name="Makabayan.wav">
            <a:hlinkClick r:id="" action="ppaction://media"/>
            <a:extLst>
              <a:ext uri="{FF2B5EF4-FFF2-40B4-BE49-F238E27FC236}">
                <a16:creationId xmlns:a16="http://schemas.microsoft.com/office/drawing/2014/main" id="{DE39E39F-3944-CB76-47B5-ECE116D504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61234" y="8808542"/>
            <a:ext cx="812800" cy="812800"/>
          </a:xfrm>
          <a:prstGeom prst="rect">
            <a:avLst/>
          </a:prstGeom>
        </p:spPr>
      </p:pic>
      <p:pic>
        <p:nvPicPr>
          <p:cNvPr id="8" name="09 - Shows pride and care for 1.wav">
            <a:hlinkClick r:id="" action="ppaction://media"/>
            <a:extLst>
              <a:ext uri="{FF2B5EF4-FFF2-40B4-BE49-F238E27FC236}">
                <a16:creationId xmlns:a16="http://schemas.microsoft.com/office/drawing/2014/main" id="{FF69F280-DC53-6252-7CDD-4F64A466A5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96150" y="890589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78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4"/>
    </mc:Choice>
    <mc:Fallback>
      <p:transition spd="slow" advTm="1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chanicals_Transformation_Glitch_Small_Medium_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20" objId="4"/>
        <p14:stopEvt time="1276" objId="4"/>
        <p14:playEvt time="2169" objId="8"/>
        <p14:stopEvt time="10690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6" name="Picture 5" descr="Businesswoman writing on notepad smiling">
            <a:extLst>
              <a:ext uri="{FF2B5EF4-FFF2-40B4-BE49-F238E27FC236}">
                <a16:creationId xmlns:a16="http://schemas.microsoft.com/office/drawing/2014/main" id="{4B7E48AE-92EB-1552-636C-3C00A1591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96750" y="345001"/>
            <a:ext cx="3472073" cy="100584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40EEB646-A512-D455-8D68-7903451D9930}"/>
              </a:ext>
            </a:extLst>
          </p:cNvPr>
          <p:cNvSpPr txBox="1"/>
          <p:nvPr/>
        </p:nvSpPr>
        <p:spPr>
          <a:xfrm>
            <a:off x="922165" y="2673017"/>
            <a:ext cx="71628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 err="1">
                <a:solidFill>
                  <a:srgbClr val="FEE3CD"/>
                </a:solidFill>
                <a:latin typeface="Gagalin"/>
              </a:rPr>
              <a:t>Mapanuri</a:t>
            </a:r>
            <a:endParaRPr lang="en-US" sz="7899" dirty="0">
              <a:solidFill>
                <a:srgbClr val="FEE3CD"/>
              </a:solidFill>
              <a:latin typeface="Gagalin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4A383143-6F54-D38E-1993-D37EF8E41173}"/>
              </a:ext>
            </a:extLst>
          </p:cNvPr>
          <p:cNvSpPr txBox="1"/>
          <p:nvPr/>
        </p:nvSpPr>
        <p:spPr>
          <a:xfrm>
            <a:off x="1187705" y="4404932"/>
            <a:ext cx="6737095" cy="387798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Acts responsibly and ethically online.</a:t>
            </a:r>
          </a:p>
          <a:p>
            <a:pPr marL="571500" lvl="0" indent="-571500">
              <a:buFont typeface="Wingdings" pitchFamily="2" charset="2"/>
              <a:buChar char="ü"/>
            </a:pPr>
            <a:endParaRPr lang="en-US" sz="3600" dirty="0">
              <a:solidFill>
                <a:srgbClr val="065169"/>
              </a:solidFill>
              <a:latin typeface="Gagalin"/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en-US" sz="3600" dirty="0">
                <a:solidFill>
                  <a:srgbClr val="065169"/>
                </a:solidFill>
                <a:latin typeface="Gagalin"/>
              </a:rPr>
              <a:t>Does the student critically evaluate online information and use technology responsibly?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94F99-872C-2ECB-6674-F72AAEB6E5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732" y="3575640"/>
            <a:ext cx="8583232" cy="8583232"/>
          </a:xfrm>
          <a:prstGeom prst="rect">
            <a:avLst/>
          </a:prstGeom>
        </p:spPr>
      </p:pic>
      <p:pic>
        <p:nvPicPr>
          <p:cNvPr id="2" name="Mapanuri.wav">
            <a:hlinkClick r:id="" action="ppaction://media"/>
            <a:extLst>
              <a:ext uri="{FF2B5EF4-FFF2-40B4-BE49-F238E27FC236}">
                <a16:creationId xmlns:a16="http://schemas.microsoft.com/office/drawing/2014/main" id="{68DF0F8F-D100-4763-0E8D-1F3ADEB763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4936" y="8724900"/>
            <a:ext cx="812800" cy="812800"/>
          </a:xfrm>
          <a:prstGeom prst="rect">
            <a:avLst/>
          </a:prstGeom>
        </p:spPr>
      </p:pic>
      <p:pic>
        <p:nvPicPr>
          <p:cNvPr id="3" name="10 - Acts responsibly and ethi 1.wav">
            <a:hlinkClick r:id="" action="ppaction://media"/>
            <a:extLst>
              <a:ext uri="{FF2B5EF4-FFF2-40B4-BE49-F238E27FC236}">
                <a16:creationId xmlns:a16="http://schemas.microsoft.com/office/drawing/2014/main" id="{CDA8AFC7-33A6-4107-8E33-173A2AC2FF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2537" y="887132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21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7"/>
    </mc:Choice>
    <mc:Fallback>
      <p:transition spd="slow" advTm="1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chanicals_Transformation_Glitch_Small_Medium_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22" objId="2"/>
        <p14:stopEvt time="1263" objId="2"/>
        <p14:playEvt time="2601" objId="3"/>
        <p14:stopEvt time="12118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11" name="Picture 10" descr="Businesswoman finger on chin thinking">
            <a:extLst>
              <a:ext uri="{FF2B5EF4-FFF2-40B4-BE49-F238E27FC236}">
                <a16:creationId xmlns:a16="http://schemas.microsoft.com/office/drawing/2014/main" id="{8226CE90-0A6D-E70F-3659-6DD8D69213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69804"/>
            <a:ext cx="2701231" cy="10058400"/>
          </a:xfrm>
          <a:prstGeom prst="rect">
            <a:avLst/>
          </a:prstGeom>
        </p:spPr>
      </p:pic>
      <p:pic>
        <p:nvPicPr>
          <p:cNvPr id="12" name="11 - Now let-s build the rubr 1">
            <a:hlinkClick r:id="" action="ppaction://media"/>
            <a:extLst>
              <a:ext uri="{FF2B5EF4-FFF2-40B4-BE49-F238E27FC236}">
                <a16:creationId xmlns:a16="http://schemas.microsoft.com/office/drawing/2014/main" id="{81C9CDD7-4CDF-8178-792F-B05530E029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16545" y="8175138"/>
            <a:ext cx="812800" cy="812800"/>
          </a:xfrm>
          <a:prstGeom prst="rect">
            <a:avLst/>
          </a:prstGeom>
        </p:spPr>
      </p:pic>
      <p:pic>
        <p:nvPicPr>
          <p:cNvPr id="13" name="12 - Levels 1">
            <a:hlinkClick r:id="" action="ppaction://media"/>
            <a:extLst>
              <a:ext uri="{FF2B5EF4-FFF2-40B4-BE49-F238E27FC236}">
                <a16:creationId xmlns:a16="http://schemas.microsoft.com/office/drawing/2014/main" id="{08269001-9219-780C-9948-263AACFC05B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79436" y="8179656"/>
            <a:ext cx="812800" cy="812800"/>
          </a:xfrm>
          <a:prstGeom prst="rect">
            <a:avLst/>
          </a:prstGeom>
        </p:spPr>
      </p:pic>
      <p:pic>
        <p:nvPicPr>
          <p:cNvPr id="14" name="13 - Create categories like 2">
            <a:hlinkClick r:id="" action="ppaction://media"/>
            <a:extLst>
              <a:ext uri="{FF2B5EF4-FFF2-40B4-BE49-F238E27FC236}">
                <a16:creationId xmlns:a16="http://schemas.microsoft.com/office/drawing/2014/main" id="{9155DBE4-A1E9-042B-89DA-1E954D93DB8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0416" y="8200292"/>
            <a:ext cx="812800" cy="812800"/>
          </a:xfrm>
          <a:prstGeom prst="rect">
            <a:avLst/>
          </a:prstGeom>
        </p:spPr>
      </p:pic>
      <p:pic>
        <p:nvPicPr>
          <p:cNvPr id="15" name="14 - Descriptors 1">
            <a:hlinkClick r:id="" action="ppaction://media"/>
            <a:extLst>
              <a:ext uri="{FF2B5EF4-FFF2-40B4-BE49-F238E27FC236}">
                <a16:creationId xmlns:a16="http://schemas.microsoft.com/office/drawing/2014/main" id="{92A125F7-42BE-1FB0-67AE-FCDD1DB8179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72800" y="8191500"/>
            <a:ext cx="812800" cy="812800"/>
          </a:xfrm>
          <a:prstGeom prst="rect">
            <a:avLst/>
          </a:prstGeom>
        </p:spPr>
      </p:pic>
      <p:pic>
        <p:nvPicPr>
          <p:cNvPr id="16" name="15 - Under each level describ 1">
            <a:hlinkClick r:id="" action="ppaction://media"/>
            <a:extLst>
              <a:ext uri="{FF2B5EF4-FFF2-40B4-BE49-F238E27FC236}">
                <a16:creationId xmlns:a16="http://schemas.microsoft.com/office/drawing/2014/main" id="{16F8597B-8162-AE9E-EC11-4FC85F7A220E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97380" y="8130199"/>
            <a:ext cx="812800" cy="8128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D2BF9B8-4E96-4890-6412-BB439626F6E5}"/>
              </a:ext>
            </a:extLst>
          </p:cNvPr>
          <p:cNvGrpSpPr/>
          <p:nvPr/>
        </p:nvGrpSpPr>
        <p:grpSpPr>
          <a:xfrm>
            <a:off x="5822945" y="138711"/>
            <a:ext cx="9354094" cy="8397888"/>
            <a:chOff x="5323733" y="208804"/>
            <a:chExt cx="9354094" cy="8397888"/>
          </a:xfrm>
        </p:grpSpPr>
        <p:pic>
          <p:nvPicPr>
            <p:cNvPr id="20" name="Picture 19" descr="A colorful checkered calendar with check marks&#10;&#10;Description automatically generated">
              <a:extLst>
                <a:ext uri="{FF2B5EF4-FFF2-40B4-BE49-F238E27FC236}">
                  <a16:creationId xmlns:a16="http://schemas.microsoft.com/office/drawing/2014/main" id="{2AF880B5-F51F-FEA3-7C6B-509E789F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4" t="17251" r="20848" b="25220"/>
            <a:stretch/>
          </p:blipFill>
          <p:spPr>
            <a:xfrm>
              <a:off x="5323733" y="208804"/>
              <a:ext cx="9354094" cy="8397888"/>
            </a:xfrm>
            <a:prstGeom prst="rect">
              <a:avLst/>
            </a:prstGeom>
          </p:spPr>
        </p:pic>
        <p:sp>
          <p:nvSpPr>
            <p:cNvPr id="21" name="TextBox 23">
              <a:extLst>
                <a:ext uri="{FF2B5EF4-FFF2-40B4-BE49-F238E27FC236}">
                  <a16:creationId xmlns:a16="http://schemas.microsoft.com/office/drawing/2014/main" id="{CFF85213-FFE1-B6C4-BE88-73EACBFEF4E7}"/>
                </a:ext>
              </a:extLst>
            </p:cNvPr>
            <p:cNvSpPr txBox="1"/>
            <p:nvPr/>
          </p:nvSpPr>
          <p:spPr>
            <a:xfrm>
              <a:off x="6419380" y="3023189"/>
              <a:ext cx="7162800" cy="1111266"/>
            </a:xfrm>
            <a:prstGeom prst="rect">
              <a:avLst/>
            </a:prstGeom>
            <a:solidFill>
              <a:srgbClr val="FB6D85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479"/>
                </a:lnSpc>
              </a:pPr>
              <a:r>
                <a:rPr lang="en-US" sz="7899" dirty="0" err="1">
                  <a:solidFill>
                    <a:srgbClr val="F0B26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Gagalin"/>
                </a:rPr>
                <a:t>RubRics</a:t>
              </a:r>
              <a:endParaRPr lang="en-US" sz="7899" dirty="0">
                <a:solidFill>
                  <a:srgbClr val="F0B26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Gagalin"/>
              </a:endParaRPr>
            </a:p>
          </p:txBody>
        </p:sp>
      </p:grpSp>
      <p:pic>
        <p:nvPicPr>
          <p:cNvPr id="18" name="Picture 17" descr="A speedometer with a black needle&#10;&#10;Description automatically generated">
            <a:extLst>
              <a:ext uri="{FF2B5EF4-FFF2-40B4-BE49-F238E27FC236}">
                <a16:creationId xmlns:a16="http://schemas.microsoft.com/office/drawing/2014/main" id="{2D1EC896-3EE7-EB7D-DB62-C2741CC76D2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4"/>
          <a:stretch/>
        </p:blipFill>
        <p:spPr>
          <a:xfrm>
            <a:off x="5416545" y="1012301"/>
            <a:ext cx="10393016" cy="85801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8E6313-59EB-18E1-2482-C2D59E67DEC5}"/>
              </a:ext>
            </a:extLst>
          </p:cNvPr>
          <p:cNvSpPr txBox="1"/>
          <p:nvPr/>
        </p:nvSpPr>
        <p:spPr>
          <a:xfrm>
            <a:off x="6825932" y="2563313"/>
            <a:ext cx="7162800" cy="11112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002060"/>
                </a:solidFill>
                <a:latin typeface="Gagalin"/>
              </a:rPr>
              <a:t>Levels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6CDCA8-09CC-E46F-368D-F71D514CA384}"/>
              </a:ext>
            </a:extLst>
          </p:cNvPr>
          <p:cNvSpPr txBox="1"/>
          <p:nvPr/>
        </p:nvSpPr>
        <p:spPr>
          <a:xfrm>
            <a:off x="6825932" y="2631314"/>
            <a:ext cx="7162800" cy="11112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002060"/>
                </a:solidFill>
                <a:latin typeface="Gagalin"/>
              </a:rPr>
              <a:t>Descriptors</a:t>
            </a:r>
          </a:p>
        </p:txBody>
      </p:sp>
      <p:pic>
        <p:nvPicPr>
          <p:cNvPr id="27" name="Picture 26" descr="A group of people holding puzzle pieces&#10;&#10;Description automatically generated">
            <a:extLst>
              <a:ext uri="{FF2B5EF4-FFF2-40B4-BE49-F238E27FC236}">
                <a16:creationId xmlns:a16="http://schemas.microsoft.com/office/drawing/2014/main" id="{F08EF272-0E37-0AC9-B2B1-00C0518B626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19620" r="17915" b="27690"/>
          <a:stretch/>
        </p:blipFill>
        <p:spPr>
          <a:xfrm>
            <a:off x="6940232" y="3523309"/>
            <a:ext cx="6934201" cy="5751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70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0"/>
    </mc:Choice>
    <mc:Fallback>
      <p:transition spd="slow" advTm="2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animBg="1"/>
      <p:bldP spid="25" grpId="0" animBg="1"/>
    </p:bldLst>
  </p:timing>
  <p:extLst>
    <p:ext uri="{E180D4A7-C9FB-4DFB-919C-405C955672EB}">
      <p14:showEvtLst xmlns:p14="http://schemas.microsoft.com/office/powerpoint/2010/main">
        <p14:playEvt time="7" objId="12"/>
        <p14:stopEvt time="5458" objId="12"/>
        <p14:playEvt time="5797" objId="13"/>
        <p14:playEvt time="8171" objId="14"/>
        <p14:stopEvt time="8573" objId="13"/>
        <p14:stopEvt time="14981" objId="14"/>
        <p14:playEvt time="16036" objId="15"/>
        <p14:playEvt time="18416" objId="16"/>
        <p14:stopEvt time="18793" objId="15"/>
        <p14:stopEvt time="26033" objId="1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6|1.3|2.2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5|0.7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|3|1.5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8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4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3|7.8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465</Words>
  <Application>Microsoft Macintosh PowerPoint</Application>
  <PresentationFormat>Custom</PresentationFormat>
  <Paragraphs>147</Paragraphs>
  <Slides>21</Slides>
  <Notes>1</Notes>
  <HiddenSlides>0</HiddenSlides>
  <MMClips>43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Gagalin</vt:lpstr>
      <vt:lpstr>Calibri</vt:lpstr>
      <vt:lpstr>Wingdings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Tibok-Pinoy Guide</dc:title>
  <cp:lastModifiedBy>Pie Mabanta-Fenomeno</cp:lastModifiedBy>
  <cp:revision>60</cp:revision>
  <dcterms:created xsi:type="dcterms:W3CDTF">2006-08-16T00:00:00Z</dcterms:created>
  <dcterms:modified xsi:type="dcterms:W3CDTF">2024-05-22T11:57:15Z</dcterms:modified>
  <dc:identifier>DAGCN9ZeltM</dc:identifier>
</cp:coreProperties>
</file>