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7" r:id="rId2"/>
    <p:sldId id="259" r:id="rId3"/>
    <p:sldId id="256" r:id="rId4"/>
    <p:sldId id="260" r:id="rId5"/>
    <p:sldId id="261" r:id="rId6"/>
    <p:sldId id="262" r:id="rId7"/>
    <p:sldId id="263" r:id="rId8"/>
  </p:sldIdLst>
  <p:sldSz cx="18288000" cy="10287000"/>
  <p:notesSz cx="6858000" cy="9144000"/>
  <p:embeddedFontLst>
    <p:embeddedFont>
      <p:font typeface="Gagalin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90" autoAdjust="0"/>
    <p:restoredTop sz="94626" autoAdjust="0"/>
  </p:normalViewPr>
  <p:slideViewPr>
    <p:cSldViewPr>
      <p:cViewPr varScale="1">
        <p:scale>
          <a:sx n="60" d="100"/>
          <a:sy n="60" d="100"/>
        </p:scale>
        <p:origin x="216" y="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A8286-4FDF-174C-994A-5E29F85004C8}" type="datetimeFigureOut">
              <a:rPr lang="en-US" smtClean="0"/>
              <a:t>5/18/24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332D8E-FD97-0A4C-BD56-BF3341EA2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6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3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32D8E-FD97-0A4C-BD56-BF3341EA2DA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016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wav"/><Relationship Id="rId7" Type="http://schemas.openxmlformats.org/officeDocument/2006/relationships/audio" Target="../media/audio2.wav"/><Relationship Id="rId12" Type="http://schemas.openxmlformats.org/officeDocument/2006/relationships/image" Target="../media/image5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8.png"/><Relationship Id="rId3" Type="http://schemas.openxmlformats.org/officeDocument/2006/relationships/audio" Target="../media/media2.wav"/><Relationship Id="rId7" Type="http://schemas.openxmlformats.org/officeDocument/2006/relationships/audio" Target="../media/audio5.wav"/><Relationship Id="rId12" Type="http://schemas.openxmlformats.org/officeDocument/2006/relationships/image" Target="../media/image7.png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audio" Target="../media/audio4.wav"/><Relationship Id="rId11" Type="http://schemas.openxmlformats.org/officeDocument/2006/relationships/image" Target="../media/image6.png"/><Relationship Id="rId5" Type="http://schemas.openxmlformats.org/officeDocument/2006/relationships/audio" Target="../media/audio3.wav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7.png"/><Relationship Id="rId18" Type="http://schemas.openxmlformats.org/officeDocument/2006/relationships/image" Target="../media/image2.png"/><Relationship Id="rId3" Type="http://schemas.microsoft.com/office/2007/relationships/media" Target="../media/media3.wav"/><Relationship Id="rId7" Type="http://schemas.openxmlformats.org/officeDocument/2006/relationships/audio" Target="../media/audio4.wav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5" Type="http://schemas.openxmlformats.org/officeDocument/2006/relationships/audio" Target="../media/media4.wav"/><Relationship Id="rId15" Type="http://schemas.openxmlformats.org/officeDocument/2006/relationships/image" Target="../media/image10.png"/><Relationship Id="rId10" Type="http://schemas.openxmlformats.org/officeDocument/2006/relationships/audio" Target="../media/audio2.wav"/><Relationship Id="rId4" Type="http://schemas.microsoft.com/office/2007/relationships/media" Target="../media/media4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.png"/><Relationship Id="rId18" Type="http://schemas.openxmlformats.org/officeDocument/2006/relationships/hyperlink" Target="https://medium.com/@jukesie/still-lots-to-learn-e3d89cc3ab8b" TargetMode="External"/><Relationship Id="rId3" Type="http://schemas.openxmlformats.org/officeDocument/2006/relationships/audio" Target="../media/media5.wav"/><Relationship Id="rId7" Type="http://schemas.openxmlformats.org/officeDocument/2006/relationships/audio" Target="../media/media7.wav"/><Relationship Id="rId12" Type="http://schemas.openxmlformats.org/officeDocument/2006/relationships/image" Target="../media/image1.png"/><Relationship Id="rId17" Type="http://schemas.openxmlformats.org/officeDocument/2006/relationships/image" Target="../media/image16.gif"/><Relationship Id="rId2" Type="http://schemas.microsoft.com/office/2007/relationships/media" Target="../media/media5.wav"/><Relationship Id="rId16" Type="http://schemas.openxmlformats.org/officeDocument/2006/relationships/image" Target="../media/image15.png"/><Relationship Id="rId1" Type="http://schemas.openxmlformats.org/officeDocument/2006/relationships/tags" Target="../tags/tag4.xml"/><Relationship Id="rId6" Type="http://schemas.microsoft.com/office/2007/relationships/media" Target="../media/media7.wav"/><Relationship Id="rId11" Type="http://schemas.openxmlformats.org/officeDocument/2006/relationships/image" Target="../media/image12.png"/><Relationship Id="rId5" Type="http://schemas.openxmlformats.org/officeDocument/2006/relationships/audio" Target="../media/media6.wav"/><Relationship Id="rId15" Type="http://schemas.openxmlformats.org/officeDocument/2006/relationships/image" Target="../media/image14.png"/><Relationship Id="rId10" Type="http://schemas.openxmlformats.org/officeDocument/2006/relationships/audio" Target="../media/audio9.wav"/><Relationship Id="rId4" Type="http://schemas.microsoft.com/office/2007/relationships/media" Target="../media/media6.wav"/><Relationship Id="rId9" Type="http://schemas.openxmlformats.org/officeDocument/2006/relationships/audio" Target="../media/audio8.wav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11.wav"/><Relationship Id="rId13" Type="http://schemas.openxmlformats.org/officeDocument/2006/relationships/audio" Target="../media/media13.wav"/><Relationship Id="rId18" Type="http://schemas.openxmlformats.org/officeDocument/2006/relationships/image" Target="../media/image17.png"/><Relationship Id="rId3" Type="http://schemas.openxmlformats.org/officeDocument/2006/relationships/audio" Target="../media/media8.wav"/><Relationship Id="rId7" Type="http://schemas.openxmlformats.org/officeDocument/2006/relationships/audio" Target="../media/media10.wav"/><Relationship Id="rId12" Type="http://schemas.microsoft.com/office/2007/relationships/media" Target="../media/media13.wav"/><Relationship Id="rId17" Type="http://schemas.openxmlformats.org/officeDocument/2006/relationships/image" Target="../media/image1.png"/><Relationship Id="rId2" Type="http://schemas.microsoft.com/office/2007/relationships/media" Target="../media/media8.wav"/><Relationship Id="rId16" Type="http://schemas.openxmlformats.org/officeDocument/2006/relationships/audio" Target="../media/audio8.wav"/><Relationship Id="rId20" Type="http://schemas.openxmlformats.org/officeDocument/2006/relationships/image" Target="../media/image2.png"/><Relationship Id="rId1" Type="http://schemas.openxmlformats.org/officeDocument/2006/relationships/tags" Target="../tags/tag5.xml"/><Relationship Id="rId6" Type="http://schemas.microsoft.com/office/2007/relationships/media" Target="../media/media10.wav"/><Relationship Id="rId11" Type="http://schemas.openxmlformats.org/officeDocument/2006/relationships/audio" Target="../media/media12.wav"/><Relationship Id="rId5" Type="http://schemas.openxmlformats.org/officeDocument/2006/relationships/audio" Target="../media/media9.wav"/><Relationship Id="rId15" Type="http://schemas.openxmlformats.org/officeDocument/2006/relationships/audio" Target="../media/audio2.wav"/><Relationship Id="rId10" Type="http://schemas.microsoft.com/office/2007/relationships/media" Target="../media/media12.wav"/><Relationship Id="rId19" Type="http://schemas.openxmlformats.org/officeDocument/2006/relationships/image" Target="../media/image18.png"/><Relationship Id="rId4" Type="http://schemas.microsoft.com/office/2007/relationships/media" Target="../media/media9.wav"/><Relationship Id="rId9" Type="http://schemas.openxmlformats.org/officeDocument/2006/relationships/audio" Target="../media/media11.wav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17.wav"/><Relationship Id="rId13" Type="http://schemas.openxmlformats.org/officeDocument/2006/relationships/image" Target="../media/image1.png"/><Relationship Id="rId18" Type="http://schemas.openxmlformats.org/officeDocument/2006/relationships/image" Target="../media/image20.png"/><Relationship Id="rId3" Type="http://schemas.openxmlformats.org/officeDocument/2006/relationships/audio" Target="../media/media14.wav"/><Relationship Id="rId7" Type="http://schemas.openxmlformats.org/officeDocument/2006/relationships/audio" Target="../media/media16.wav"/><Relationship Id="rId12" Type="http://schemas.openxmlformats.org/officeDocument/2006/relationships/audio" Target="../media/audio8.wav"/><Relationship Id="rId17" Type="http://schemas.openxmlformats.org/officeDocument/2006/relationships/hyperlink" Target="https://medium.com/@jukesie/still-lots-to-learn-e3d89cc3ab8b" TargetMode="External"/><Relationship Id="rId2" Type="http://schemas.microsoft.com/office/2007/relationships/media" Target="../media/media14.wav"/><Relationship Id="rId16" Type="http://schemas.openxmlformats.org/officeDocument/2006/relationships/image" Target="../media/image16.gif"/><Relationship Id="rId1" Type="http://schemas.openxmlformats.org/officeDocument/2006/relationships/tags" Target="../tags/tag6.xml"/><Relationship Id="rId6" Type="http://schemas.microsoft.com/office/2007/relationships/media" Target="../media/media16.wav"/><Relationship Id="rId11" Type="http://schemas.openxmlformats.org/officeDocument/2006/relationships/audio" Target="../media/audio1.wav"/><Relationship Id="rId5" Type="http://schemas.openxmlformats.org/officeDocument/2006/relationships/audio" Target="../media/media15.wav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4" Type="http://schemas.microsoft.com/office/2007/relationships/media" Target="../media/media15.wav"/><Relationship Id="rId9" Type="http://schemas.openxmlformats.org/officeDocument/2006/relationships/audio" Target="../media/media17.wav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media18.wav"/><Relationship Id="rId7" Type="http://schemas.openxmlformats.org/officeDocument/2006/relationships/audio" Target="../media/audio1.wav"/><Relationship Id="rId12" Type="http://schemas.openxmlformats.org/officeDocument/2006/relationships/image" Target="../media/image2.png"/><Relationship Id="rId17" Type="http://schemas.openxmlformats.org/officeDocument/2006/relationships/image" Target="../media/image26.png"/><Relationship Id="rId2" Type="http://schemas.microsoft.com/office/2007/relationships/media" Target="../media/media18.wav"/><Relationship Id="rId16" Type="http://schemas.openxmlformats.org/officeDocument/2006/relationships/image" Target="../media/image25.png"/><Relationship Id="rId1" Type="http://schemas.openxmlformats.org/officeDocument/2006/relationships/tags" Target="../tags/tag7.xml"/><Relationship Id="rId6" Type="http://schemas.openxmlformats.org/officeDocument/2006/relationships/audio" Target="../media/audio6.wav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24.png"/><Relationship Id="rId10" Type="http://schemas.openxmlformats.org/officeDocument/2006/relationships/image" Target="../media/image1.pn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10.wav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428733" y="362795"/>
            <a:ext cx="12360428" cy="36933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80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5197" y="-368397"/>
            <a:ext cx="3200400" cy="3200400"/>
          </a:xfrm>
          <a:prstGeom prst="rect">
            <a:avLst/>
          </a:prstGeom>
        </p:spPr>
      </p:pic>
      <p:pic>
        <p:nvPicPr>
          <p:cNvPr id="48" name="Hey everyone and welcome 2.wav">
            <a:hlinkClick r:id="" action="ppaction://media"/>
            <a:extLst>
              <a:ext uri="{FF2B5EF4-FFF2-40B4-BE49-F238E27FC236}">
                <a16:creationId xmlns:a16="http://schemas.microsoft.com/office/drawing/2014/main" id="{4C53F586-AE7A-CA37-5B15-5202DC699E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4153" y="9076671"/>
            <a:ext cx="812800" cy="81280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16A8F05-A1A2-7B58-1C0B-36B1D55D4B51}"/>
              </a:ext>
            </a:extLst>
          </p:cNvPr>
          <p:cNvGrpSpPr/>
          <p:nvPr/>
        </p:nvGrpSpPr>
        <p:grpSpPr>
          <a:xfrm>
            <a:off x="1010140" y="4588212"/>
            <a:ext cx="4692133" cy="5698788"/>
            <a:chOff x="1010140" y="4588212"/>
            <a:chExt cx="4692133" cy="5698788"/>
          </a:xfrm>
        </p:grpSpPr>
        <p:pic>
          <p:nvPicPr>
            <p:cNvPr id="28" name="Picture 27" descr="Young boy holding sign smiling">
              <a:extLst>
                <a:ext uri="{FF2B5EF4-FFF2-40B4-BE49-F238E27FC236}">
                  <a16:creationId xmlns:a16="http://schemas.microsoft.com/office/drawing/2014/main" id="{B016E267-1F91-516D-B438-3F5D247FF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140" y="4588212"/>
              <a:ext cx="4692133" cy="5698788"/>
            </a:xfrm>
            <a:prstGeom prst="rect">
              <a:avLst/>
            </a:prstGeom>
          </p:spPr>
        </p:pic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430C2CFB-648A-94FF-05F8-ACE753798D30}"/>
                </a:ext>
              </a:extLst>
            </p:cNvPr>
            <p:cNvSpPr txBox="1"/>
            <p:nvPr/>
          </p:nvSpPr>
          <p:spPr>
            <a:xfrm rot="21440427">
              <a:off x="1545513" y="6226019"/>
              <a:ext cx="3621384" cy="9233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dirty="0">
                  <a:solidFill>
                    <a:srgbClr val="FFFF00"/>
                  </a:solidFill>
                  <a:latin typeface="Gagalin"/>
                </a:rPr>
                <a:t>objective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8991434-AE34-C51B-3112-5625C4F6742A}"/>
              </a:ext>
            </a:extLst>
          </p:cNvPr>
          <p:cNvGrpSpPr/>
          <p:nvPr/>
        </p:nvGrpSpPr>
        <p:grpSpPr>
          <a:xfrm>
            <a:off x="7149954" y="6142497"/>
            <a:ext cx="4321603" cy="7592741"/>
            <a:chOff x="7217302" y="6230887"/>
            <a:chExt cx="4321603" cy="7592741"/>
          </a:xfrm>
        </p:grpSpPr>
        <p:pic>
          <p:nvPicPr>
            <p:cNvPr id="30" name="Picture 29" descr="Young boy holding sign">
              <a:extLst>
                <a:ext uri="{FF2B5EF4-FFF2-40B4-BE49-F238E27FC236}">
                  <a16:creationId xmlns:a16="http://schemas.microsoft.com/office/drawing/2014/main" id="{3A7F2461-115A-9BCB-D122-A09AF8EDE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7302" y="6230887"/>
              <a:ext cx="4321603" cy="7592741"/>
            </a:xfrm>
            <a:prstGeom prst="rect">
              <a:avLst/>
            </a:prstGeom>
          </p:spPr>
        </p:pic>
        <p:sp>
          <p:nvSpPr>
            <p:cNvPr id="16" name="TextBox 22">
              <a:extLst>
                <a:ext uri="{FF2B5EF4-FFF2-40B4-BE49-F238E27FC236}">
                  <a16:creationId xmlns:a16="http://schemas.microsoft.com/office/drawing/2014/main" id="{F6935573-3A9C-8524-6667-43CD4B3F1B9F}"/>
                </a:ext>
              </a:extLst>
            </p:cNvPr>
            <p:cNvSpPr txBox="1"/>
            <p:nvPr/>
          </p:nvSpPr>
          <p:spPr>
            <a:xfrm>
              <a:off x="7480304" y="6884716"/>
              <a:ext cx="3686013" cy="92333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dirty="0">
                  <a:solidFill>
                    <a:schemeClr val="tx2"/>
                  </a:solidFill>
                  <a:latin typeface="Gagalin"/>
                </a:rPr>
                <a:t>SUCCESS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EF29349-C7D8-5C4C-3E92-9838893B2BBB}"/>
              </a:ext>
            </a:extLst>
          </p:cNvPr>
          <p:cNvGrpSpPr/>
          <p:nvPr/>
        </p:nvGrpSpPr>
        <p:grpSpPr>
          <a:xfrm>
            <a:off x="12599906" y="2209454"/>
            <a:ext cx="4321602" cy="8115300"/>
            <a:chOff x="13022037" y="3086100"/>
            <a:chExt cx="3978222" cy="7200900"/>
          </a:xfrm>
        </p:grpSpPr>
        <p:pic>
          <p:nvPicPr>
            <p:cNvPr id="32" name="Picture 31" descr="Businesswoman holding sign">
              <a:extLst>
                <a:ext uri="{FF2B5EF4-FFF2-40B4-BE49-F238E27FC236}">
                  <a16:creationId xmlns:a16="http://schemas.microsoft.com/office/drawing/2014/main" id="{590A249E-4E31-77CE-68D8-8548D3071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2037" y="3086100"/>
              <a:ext cx="3978222" cy="7200900"/>
            </a:xfrm>
            <a:prstGeom prst="rect">
              <a:avLst/>
            </a:prstGeom>
          </p:spPr>
        </p:pic>
        <p:sp>
          <p:nvSpPr>
            <p:cNvPr id="15" name="TextBox 22">
              <a:extLst>
                <a:ext uri="{FF2B5EF4-FFF2-40B4-BE49-F238E27FC236}">
                  <a16:creationId xmlns:a16="http://schemas.microsoft.com/office/drawing/2014/main" id="{2006EE47-16BF-5628-3204-659BA965215B}"/>
                </a:ext>
              </a:extLst>
            </p:cNvPr>
            <p:cNvSpPr txBox="1"/>
            <p:nvPr/>
          </p:nvSpPr>
          <p:spPr>
            <a:xfrm rot="21289889">
              <a:off x="13168142" y="5942457"/>
              <a:ext cx="3686013" cy="92333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marL="0" lvl="0" indent="0" algn="ctr"/>
              <a:r>
                <a:rPr lang="en-US" sz="6000" dirty="0">
                  <a:solidFill>
                    <a:schemeClr val="bg2"/>
                  </a:solidFill>
                  <a:latin typeface="Gagalin"/>
                </a:rPr>
                <a:t>outcomes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76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36"/>
    </mc:Choice>
    <mc:Fallback>
      <p:transition spd="slow" advTm="1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9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A_THE_FOUNDATION_ShimmeringChimesAndBells_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" objId="48"/>
        <p14:stopEvt time="14415" objId="48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14" name="01 - First things first Lea 6.wav">
            <a:hlinkClick r:id="" action="ppaction://media"/>
            <a:extLst>
              <a:ext uri="{FF2B5EF4-FFF2-40B4-BE49-F238E27FC236}">
                <a16:creationId xmlns:a16="http://schemas.microsoft.com/office/drawing/2014/main" id="{71EE782F-7E01-2D38-3D44-83DEA2CB1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2724" y="9181643"/>
            <a:ext cx="812800" cy="812800"/>
          </a:xfrm>
          <a:prstGeom prst="rect">
            <a:avLst/>
          </a:prstGeom>
        </p:spPr>
      </p:pic>
      <p:pic>
        <p:nvPicPr>
          <p:cNvPr id="20" name="Picture 19" descr="Businesswoman confused">
            <a:extLst>
              <a:ext uri="{FF2B5EF4-FFF2-40B4-BE49-F238E27FC236}">
                <a16:creationId xmlns:a16="http://schemas.microsoft.com/office/drawing/2014/main" id="{7CE1BC46-582E-C684-925C-F373D5B2E9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3" y="1713614"/>
            <a:ext cx="4741100" cy="8573386"/>
          </a:xfrm>
          <a:prstGeom prst="rect">
            <a:avLst/>
          </a:prstGeom>
        </p:spPr>
      </p:pic>
      <p:pic>
        <p:nvPicPr>
          <p:cNvPr id="24" name="Picture 23" descr="A red and white target with a blue arrow&#10;&#10;Description automatically generated">
            <a:extLst>
              <a:ext uri="{FF2B5EF4-FFF2-40B4-BE49-F238E27FC236}">
                <a16:creationId xmlns:a16="http://schemas.microsoft.com/office/drawing/2014/main" id="{C718699F-5B86-907B-69EC-E7B1AB3862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13" y="116151"/>
            <a:ext cx="7111543" cy="71115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1DF51B-EAB9-8F07-6599-2CB9946B86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01" y="5034729"/>
            <a:ext cx="5579785" cy="5579785"/>
          </a:xfrm>
          <a:prstGeom prst="rect">
            <a:avLst/>
          </a:prstGeom>
        </p:spPr>
      </p:pic>
      <p:sp>
        <p:nvSpPr>
          <p:cNvPr id="40" name="TextBox 22">
            <a:extLst>
              <a:ext uri="{FF2B5EF4-FFF2-40B4-BE49-F238E27FC236}">
                <a16:creationId xmlns:a16="http://schemas.microsoft.com/office/drawing/2014/main" id="{06B06CDC-20D3-000C-9F51-3358898F6B66}"/>
              </a:ext>
            </a:extLst>
          </p:cNvPr>
          <p:cNvSpPr txBox="1"/>
          <p:nvPr/>
        </p:nvSpPr>
        <p:spPr>
          <a:xfrm>
            <a:off x="329380" y="5511279"/>
            <a:ext cx="5518225" cy="430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C00000"/>
                </a:solidFill>
                <a:latin typeface="Gagalin"/>
              </a:rPr>
              <a:t>Small and specific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812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81"/>
    </mc:Choice>
    <mc:Fallback>
      <p:transition spd="slow" advTm="1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_THE_FOUNDATION_ShimmeringChimesAndBells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0" grpId="0" animBg="1"/>
    </p:bldLst>
  </p:timing>
  <p:extLst>
    <p:ext uri="{E180D4A7-C9FB-4DFB-919C-405C955672EB}">
      <p14:showEvtLst xmlns:p14="http://schemas.microsoft.com/office/powerpoint/2010/main">
        <p14:playEvt time="7" objId="14"/>
        <p14:stopEvt time="12939" objId="1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20" name="Picture 19" descr="Businesswoman confused">
            <a:extLst>
              <a:ext uri="{FF2B5EF4-FFF2-40B4-BE49-F238E27FC236}">
                <a16:creationId xmlns:a16="http://schemas.microsoft.com/office/drawing/2014/main" id="{7CE1BC46-582E-C684-925C-F373D5B2E9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743" y="1713614"/>
            <a:ext cx="4741100" cy="8573386"/>
          </a:xfrm>
          <a:prstGeom prst="rect">
            <a:avLst/>
          </a:prstGeom>
        </p:spPr>
      </p:pic>
      <p:pic>
        <p:nvPicPr>
          <p:cNvPr id="24" name="Picture 23" descr="A red and white target with a blue arrow&#10;&#10;Description automatically generated">
            <a:extLst>
              <a:ext uri="{FF2B5EF4-FFF2-40B4-BE49-F238E27FC236}">
                <a16:creationId xmlns:a16="http://schemas.microsoft.com/office/drawing/2014/main" id="{C718699F-5B86-907B-69EC-E7B1AB3862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13" y="116151"/>
            <a:ext cx="7111543" cy="7111543"/>
          </a:xfrm>
          <a:prstGeom prst="rect">
            <a:avLst/>
          </a:prstGeom>
        </p:spPr>
      </p:pic>
      <p:pic>
        <p:nvPicPr>
          <p:cNvPr id="26" name="Picture 25" descr="A trophy and target with arrows&#10;&#10;Description automatically generated">
            <a:extLst>
              <a:ext uri="{FF2B5EF4-FFF2-40B4-BE49-F238E27FC236}">
                <a16:creationId xmlns:a16="http://schemas.microsoft.com/office/drawing/2014/main" id="{B4867DC5-3675-0F93-7A00-5BFA746A4A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69" y="1179666"/>
            <a:ext cx="4762500" cy="4762500"/>
          </a:xfrm>
          <a:prstGeom prst="rect">
            <a:avLst/>
          </a:prstGeom>
        </p:spPr>
      </p:pic>
      <p:pic>
        <p:nvPicPr>
          <p:cNvPr id="32" name="Picture 31" descr="Businesswoman thumbs up">
            <a:extLst>
              <a:ext uri="{FF2B5EF4-FFF2-40B4-BE49-F238E27FC236}">
                <a16:creationId xmlns:a16="http://schemas.microsoft.com/office/drawing/2014/main" id="{E82085EB-5351-4E5F-96D1-CF22E6514E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165" y="1554197"/>
            <a:ext cx="3556041" cy="8732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1DF51B-EAB9-8F07-6599-2CB9946B86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1" y="5080621"/>
            <a:ext cx="5554976" cy="5554976"/>
          </a:xfrm>
          <a:prstGeom prst="rect">
            <a:avLst/>
          </a:prstGeom>
        </p:spPr>
      </p:pic>
      <p:sp>
        <p:nvSpPr>
          <p:cNvPr id="40" name="TextBox 22">
            <a:extLst>
              <a:ext uri="{FF2B5EF4-FFF2-40B4-BE49-F238E27FC236}">
                <a16:creationId xmlns:a16="http://schemas.microsoft.com/office/drawing/2014/main" id="{06B06CDC-20D3-000C-9F51-3358898F6B66}"/>
              </a:ext>
            </a:extLst>
          </p:cNvPr>
          <p:cNvSpPr txBox="1"/>
          <p:nvPr/>
        </p:nvSpPr>
        <p:spPr>
          <a:xfrm>
            <a:off x="329380" y="5511279"/>
            <a:ext cx="5518225" cy="430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C00000"/>
                </a:solidFill>
                <a:latin typeface="Gagalin"/>
              </a:rPr>
              <a:t>Small and specific</a:t>
            </a:r>
          </a:p>
        </p:txBody>
      </p:sp>
      <p:sp>
        <p:nvSpPr>
          <p:cNvPr id="41" name="TextBox 22">
            <a:extLst>
              <a:ext uri="{FF2B5EF4-FFF2-40B4-BE49-F238E27FC236}">
                <a16:creationId xmlns:a16="http://schemas.microsoft.com/office/drawing/2014/main" id="{F84DA7FC-0E1C-83E6-0270-31FEA16C6D57}"/>
              </a:ext>
            </a:extLst>
          </p:cNvPr>
          <p:cNvSpPr txBox="1"/>
          <p:nvPr/>
        </p:nvSpPr>
        <p:spPr>
          <a:xfrm>
            <a:off x="11433744" y="5461703"/>
            <a:ext cx="5518225" cy="4308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C00000"/>
                </a:solidFill>
                <a:latin typeface="Gagalin"/>
              </a:rPr>
              <a:t>Big Picture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AFA291F-FE9E-B7E8-5E2C-AF15562AC82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2534" y="4838700"/>
            <a:ext cx="6436369" cy="6436369"/>
          </a:xfrm>
          <a:prstGeom prst="rect">
            <a:avLst/>
          </a:prstGeom>
        </p:spPr>
      </p:pic>
      <p:pic>
        <p:nvPicPr>
          <p:cNvPr id="44" name="02 - The outcome is the big pi 2.wav">
            <a:hlinkClick r:id="" action="ppaction://media"/>
            <a:extLst>
              <a:ext uri="{FF2B5EF4-FFF2-40B4-BE49-F238E27FC236}">
                <a16:creationId xmlns:a16="http://schemas.microsoft.com/office/drawing/2014/main" id="{926AC544-0F99-4E32-0BAF-53B852059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524.2255"/>
                  <p14:fade out="227.840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2968" y="9045301"/>
            <a:ext cx="812800" cy="812800"/>
          </a:xfrm>
          <a:prstGeom prst="rect">
            <a:avLst/>
          </a:prstGeom>
        </p:spPr>
      </p:pic>
      <p:pic>
        <p:nvPicPr>
          <p:cNvPr id="47" name="03 - Now let-s build a strong 1.wav">
            <a:hlinkClick r:id="" action="ppaction://media"/>
            <a:extLst>
              <a:ext uri="{FF2B5EF4-FFF2-40B4-BE49-F238E27FC236}">
                <a16:creationId xmlns:a16="http://schemas.microsoft.com/office/drawing/2014/main" id="{39645256-8E7F-B6EF-4F9E-0ADA512D481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64815" y="9063908"/>
            <a:ext cx="812800" cy="812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97"/>
    </mc:Choice>
    <mc:Fallback>
      <p:transition spd="slow" advTm="1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MA_THE_FOUNDATION_ShimmeringChimesAndBells_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5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1" grpId="0" animBg="1"/>
    </p:bldLst>
  </p:timing>
  <p:extLst>
    <p:ext uri="{E180D4A7-C9FB-4DFB-919C-405C955672EB}">
      <p14:showEvtLst xmlns:p14="http://schemas.microsoft.com/office/powerpoint/2010/main">
        <p14:playEvt time="3" objId="44"/>
        <p14:stopEvt time="10689" objId="44"/>
        <p14:playEvt time="10705" objId="47"/>
        <p14:stopEvt time="15097" objId="4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person with two hands out&#10;&#10;Description automatically generated">
            <a:extLst>
              <a:ext uri="{FF2B5EF4-FFF2-40B4-BE49-F238E27FC236}">
                <a16:creationId xmlns:a16="http://schemas.microsoft.com/office/drawing/2014/main" id="{6CBA3963-C058-F21A-9AC8-78D39B466C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55" y="5204313"/>
            <a:ext cx="4762500" cy="4762500"/>
          </a:xfrm>
          <a:prstGeom prst="rect">
            <a:avLst/>
          </a:prstGeom>
        </p:spPr>
      </p:pic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7" name="Picture 6" descr="Businesswoman presenting">
            <a:extLst>
              <a:ext uri="{FF2B5EF4-FFF2-40B4-BE49-F238E27FC236}">
                <a16:creationId xmlns:a16="http://schemas.microsoft.com/office/drawing/2014/main" id="{C76C8E53-1127-3FBD-7DB7-3DE9B12139F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48" y="1327001"/>
            <a:ext cx="4637149" cy="9220066"/>
          </a:xfrm>
          <a:prstGeom prst="rect">
            <a:avLst/>
          </a:prstGeom>
        </p:spPr>
      </p:pic>
      <p:pic>
        <p:nvPicPr>
          <p:cNvPr id="2" name="04 - Who Start with Studen 1.wav">
            <a:hlinkClick r:id="" action="ppaction://media"/>
            <a:extLst>
              <a:ext uri="{FF2B5EF4-FFF2-40B4-BE49-F238E27FC236}">
                <a16:creationId xmlns:a16="http://schemas.microsoft.com/office/drawing/2014/main" id="{F7E33903-39FB-CA59-18F6-18FC7D29E7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58393" y="8833025"/>
            <a:ext cx="812800" cy="812800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53B2F869-DBB0-77CF-8797-FCB0AC8BEEB0}"/>
              </a:ext>
            </a:extLst>
          </p:cNvPr>
          <p:cNvSpPr txBox="1"/>
          <p:nvPr/>
        </p:nvSpPr>
        <p:spPr>
          <a:xfrm>
            <a:off x="4494896" y="2400300"/>
            <a:ext cx="30480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Who</a:t>
            </a:r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02009794-BB5E-7381-FE75-FC0E9E045B37}"/>
              </a:ext>
            </a:extLst>
          </p:cNvPr>
          <p:cNvSpPr txBox="1"/>
          <p:nvPr/>
        </p:nvSpPr>
        <p:spPr>
          <a:xfrm>
            <a:off x="9221106" y="2400300"/>
            <a:ext cx="30480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WHAT</a:t>
            </a:r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99FA6613-2E9C-A569-B099-1124CD068EA9}"/>
              </a:ext>
            </a:extLst>
          </p:cNvPr>
          <p:cNvSpPr txBox="1"/>
          <p:nvPr/>
        </p:nvSpPr>
        <p:spPr>
          <a:xfrm>
            <a:off x="13692609" y="2392835"/>
            <a:ext cx="30480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How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03B908D-1813-BB1B-3552-14A9BCA6ACF7}"/>
              </a:ext>
            </a:extLst>
          </p:cNvPr>
          <p:cNvSpPr txBox="1"/>
          <p:nvPr/>
        </p:nvSpPr>
        <p:spPr>
          <a:xfrm>
            <a:off x="4494895" y="4584865"/>
            <a:ext cx="3048001" cy="166199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Start with “Student will </a:t>
            </a:r>
          </a:p>
          <a:p>
            <a:pPr marL="0" lvl="0" indent="0"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be able to..”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4B9FBE50-4234-B06B-F75A-097BDF7D8DF1}"/>
              </a:ext>
            </a:extLst>
          </p:cNvPr>
          <p:cNvSpPr txBox="1"/>
          <p:nvPr/>
        </p:nvSpPr>
        <p:spPr>
          <a:xfrm>
            <a:off x="9448800" y="4589502"/>
            <a:ext cx="3048001" cy="1107996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Use Clear action words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C6914A66-F5FC-10C5-AC83-D3952350ED5D}"/>
              </a:ext>
            </a:extLst>
          </p:cNvPr>
          <p:cNvSpPr txBox="1"/>
          <p:nvPr/>
        </p:nvSpPr>
        <p:spPr>
          <a:xfrm>
            <a:off x="13865993" y="4589502"/>
            <a:ext cx="3048001" cy="166199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3600" dirty="0">
                <a:solidFill>
                  <a:srgbClr val="065169"/>
                </a:solidFill>
                <a:latin typeface="Gagalin"/>
              </a:rPr>
              <a:t>Specify conditions and resources</a:t>
            </a:r>
          </a:p>
        </p:txBody>
      </p:sp>
      <p:pic>
        <p:nvPicPr>
          <p:cNvPr id="11" name="05 - What Use clear action v 1.wav">
            <a:hlinkClick r:id="" action="ppaction://media"/>
            <a:extLst>
              <a:ext uri="{FF2B5EF4-FFF2-40B4-BE49-F238E27FC236}">
                <a16:creationId xmlns:a16="http://schemas.microsoft.com/office/drawing/2014/main" id="{F290ED05-5B28-39FE-A76C-480C4832FE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98697" y="8868170"/>
            <a:ext cx="812800" cy="812800"/>
          </a:xfrm>
          <a:prstGeom prst="rect">
            <a:avLst/>
          </a:prstGeom>
        </p:spPr>
      </p:pic>
      <p:pic>
        <p:nvPicPr>
          <p:cNvPr id="12" name="06 - How Specify any conditi 1.wav">
            <a:hlinkClick r:id="" action="ppaction://media"/>
            <a:extLst>
              <a:ext uri="{FF2B5EF4-FFF2-40B4-BE49-F238E27FC236}">
                <a16:creationId xmlns:a16="http://schemas.microsoft.com/office/drawing/2014/main" id="{3A0E7654-F228-E966-BCA7-622FE6271056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983593" y="8837816"/>
            <a:ext cx="812800" cy="812800"/>
          </a:xfrm>
          <a:prstGeom prst="rect">
            <a:avLst/>
          </a:prstGeom>
        </p:spPr>
      </p:pic>
      <p:pic>
        <p:nvPicPr>
          <p:cNvPr id="14" name="Picture 13" descr="A colorful arrows pointing to different directions&#10;&#10;Description automatically generated">
            <a:extLst>
              <a:ext uri="{FF2B5EF4-FFF2-40B4-BE49-F238E27FC236}">
                <a16:creationId xmlns:a16="http://schemas.microsoft.com/office/drawing/2014/main" id="{75F8B3C7-1F26-CC79-33F7-E389F93DC3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856" y="5169757"/>
            <a:ext cx="4762500" cy="4762500"/>
          </a:xfrm>
          <a:prstGeom prst="rect">
            <a:avLst/>
          </a:prstGeom>
        </p:spPr>
      </p:pic>
      <p:pic>
        <p:nvPicPr>
          <p:cNvPr id="16" name="Picture 15" descr="A person holding a red paper plane and a child&#10;&#10;Description automatically generated">
            <a:extLst>
              <a:ext uri="{FF2B5EF4-FFF2-40B4-BE49-F238E27FC236}">
                <a16:creationId xmlns:a16="http://schemas.microsoft.com/office/drawing/2014/main" id="{1CDC8EE5-17EB-AADD-781D-858AF992AA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8027" y="5478463"/>
            <a:ext cx="4762500" cy="4762500"/>
          </a:xfrm>
          <a:prstGeom prst="rect">
            <a:avLst/>
          </a:prstGeom>
        </p:spPr>
      </p:pic>
      <p:sp>
        <p:nvSpPr>
          <p:cNvPr id="21" name="TextBox 23">
            <a:extLst>
              <a:ext uri="{FF2B5EF4-FFF2-40B4-BE49-F238E27FC236}">
                <a16:creationId xmlns:a16="http://schemas.microsoft.com/office/drawing/2014/main" id="{88415169-8CCF-602B-5BAE-39BBBE2A62E5}"/>
              </a:ext>
            </a:extLst>
          </p:cNvPr>
          <p:cNvSpPr txBox="1"/>
          <p:nvPr/>
        </p:nvSpPr>
        <p:spPr>
          <a:xfrm>
            <a:off x="10421909" y="672824"/>
            <a:ext cx="3694393" cy="104874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5400" dirty="0">
                <a:solidFill>
                  <a:srgbClr val="002060"/>
                </a:solidFill>
                <a:latin typeface="Gagalin"/>
              </a:rPr>
              <a:t>Objectives</a:t>
            </a:r>
          </a:p>
        </p:txBody>
      </p:sp>
      <p:pic>
        <p:nvPicPr>
          <p:cNvPr id="23" name="Picture 22" descr="A group of people standing in front of a globe&#10;&#10;Description automatically generated">
            <a:extLst>
              <a:ext uri="{FF2B5EF4-FFF2-40B4-BE49-F238E27FC236}">
                <a16:creationId xmlns:a16="http://schemas.microsoft.com/office/drawing/2014/main" id="{926DF937-84BD-3BF2-67D4-8C1970E90B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6018895" y="395968"/>
            <a:ext cx="4094722" cy="13256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053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384"/>
    </mc:Choice>
    <mc:Fallback>
      <p:transition spd="slow" advTm="2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7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Infographic Swoosh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1201" objId="2"/>
        <p14:stopEvt time="7002" objId="2"/>
        <p14:playEvt time="7334" objId="11"/>
        <p14:playEvt time="14193" objId="12"/>
        <p14:stopEvt time="14764" objId="11"/>
        <p14:stopEvt time="22381" objId="1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53C744F-7EFB-B05A-5453-186C1E1D7BE4}"/>
              </a:ext>
            </a:extLst>
          </p:cNvPr>
          <p:cNvGrpSpPr/>
          <p:nvPr/>
        </p:nvGrpSpPr>
        <p:grpSpPr>
          <a:xfrm>
            <a:off x="-635432" y="1266750"/>
            <a:ext cx="9362600" cy="24073152"/>
            <a:chOff x="-1295400" y="1290673"/>
            <a:chExt cx="9362600" cy="24073152"/>
          </a:xfrm>
        </p:grpSpPr>
        <p:pic>
          <p:nvPicPr>
            <p:cNvPr id="17" name="Picture 16" descr="Businesswoman holding sign up">
              <a:extLst>
                <a:ext uri="{FF2B5EF4-FFF2-40B4-BE49-F238E27FC236}">
                  <a16:creationId xmlns:a16="http://schemas.microsoft.com/office/drawing/2014/main" id="{C36417C4-7271-AB74-B5CE-B262EE3FD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95400" y="1802253"/>
              <a:ext cx="9362600" cy="23561572"/>
            </a:xfrm>
            <a:prstGeom prst="rect">
              <a:avLst/>
            </a:prstGeom>
          </p:spPr>
        </p:pic>
        <p:pic>
          <p:nvPicPr>
            <p:cNvPr id="13" name="Picture 12" descr="A person pointing at a smart chart&#10;&#10;Description automatically generated with medium confidence">
              <a:extLst>
                <a:ext uri="{FF2B5EF4-FFF2-40B4-BE49-F238E27FC236}">
                  <a16:creationId xmlns:a16="http://schemas.microsoft.com/office/drawing/2014/main" id="{FC147166-91F9-5F0F-469C-2D201257D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5058" y="1290673"/>
              <a:ext cx="8144305" cy="6096000"/>
            </a:xfrm>
            <a:prstGeom prst="rect">
              <a:avLst/>
            </a:prstGeom>
          </p:spPr>
        </p:pic>
      </p:grpSp>
      <p:sp>
        <p:nvSpPr>
          <p:cNvPr id="21" name="TextBox 22">
            <a:extLst>
              <a:ext uri="{FF2B5EF4-FFF2-40B4-BE49-F238E27FC236}">
                <a16:creationId xmlns:a16="http://schemas.microsoft.com/office/drawing/2014/main" id="{BA1CAE33-AD7C-02FD-CDFF-950B6D16058E}"/>
              </a:ext>
            </a:extLst>
          </p:cNvPr>
          <p:cNvSpPr txBox="1"/>
          <p:nvPr/>
        </p:nvSpPr>
        <p:spPr>
          <a:xfrm>
            <a:off x="9548428" y="1802253"/>
            <a:ext cx="3985046" cy="10156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600" dirty="0">
                <a:solidFill>
                  <a:srgbClr val="7030A0"/>
                </a:solidFill>
                <a:latin typeface="Gagalin"/>
              </a:rPr>
              <a:t>S</a:t>
            </a:r>
            <a:r>
              <a:rPr lang="en-US" sz="4800" dirty="0">
                <a:solidFill>
                  <a:srgbClr val="7030A0"/>
                </a:solidFill>
                <a:latin typeface="Gagalin"/>
              </a:rPr>
              <a:t>PECIFIC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578D4E-B33F-1190-5FE8-B03D4A27F711}"/>
              </a:ext>
            </a:extLst>
          </p:cNvPr>
          <p:cNvSpPr txBox="1"/>
          <p:nvPr/>
        </p:nvSpPr>
        <p:spPr>
          <a:xfrm>
            <a:off x="9560833" y="3334793"/>
            <a:ext cx="3985046" cy="10156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600" dirty="0">
                <a:solidFill>
                  <a:srgbClr val="7030A0"/>
                </a:solidFill>
                <a:latin typeface="Gagalin"/>
              </a:rPr>
              <a:t>M</a:t>
            </a:r>
            <a:r>
              <a:rPr lang="en-US" sz="4800" dirty="0">
                <a:solidFill>
                  <a:srgbClr val="7030A0"/>
                </a:solidFill>
                <a:latin typeface="Gagalin"/>
              </a:rPr>
              <a:t>EASURABLE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7B84BCE0-9973-F5E1-85AD-0B6E4945D88B}"/>
              </a:ext>
            </a:extLst>
          </p:cNvPr>
          <p:cNvSpPr txBox="1"/>
          <p:nvPr/>
        </p:nvSpPr>
        <p:spPr>
          <a:xfrm>
            <a:off x="9633488" y="4815933"/>
            <a:ext cx="3985046" cy="10156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600" dirty="0">
                <a:solidFill>
                  <a:srgbClr val="7030A0"/>
                </a:solidFill>
                <a:latin typeface="Gagalin"/>
              </a:rPr>
              <a:t>A</a:t>
            </a:r>
            <a:r>
              <a:rPr lang="en-US" sz="4800" dirty="0">
                <a:solidFill>
                  <a:srgbClr val="7030A0"/>
                </a:solidFill>
                <a:latin typeface="Gagalin"/>
              </a:rPr>
              <a:t>TTAINABLE</a:t>
            </a:r>
          </a:p>
        </p:txBody>
      </p:sp>
      <p:sp>
        <p:nvSpPr>
          <p:cNvPr id="25" name="TextBox 22">
            <a:extLst>
              <a:ext uri="{FF2B5EF4-FFF2-40B4-BE49-F238E27FC236}">
                <a16:creationId xmlns:a16="http://schemas.microsoft.com/office/drawing/2014/main" id="{48C0CB6F-C674-2596-E76E-2F45C22DB4F9}"/>
              </a:ext>
            </a:extLst>
          </p:cNvPr>
          <p:cNvSpPr txBox="1"/>
          <p:nvPr/>
        </p:nvSpPr>
        <p:spPr>
          <a:xfrm>
            <a:off x="9652981" y="6425253"/>
            <a:ext cx="3985046" cy="10156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600" dirty="0">
                <a:solidFill>
                  <a:srgbClr val="7030A0"/>
                </a:solidFill>
                <a:latin typeface="Gagalin"/>
              </a:rPr>
              <a:t>r</a:t>
            </a:r>
            <a:r>
              <a:rPr lang="en-US" sz="4800" dirty="0">
                <a:solidFill>
                  <a:srgbClr val="7030A0"/>
                </a:solidFill>
                <a:latin typeface="Gagalin"/>
              </a:rPr>
              <a:t>elevant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D30414C-D301-07B4-0581-FA46F0F9F33E}"/>
              </a:ext>
            </a:extLst>
          </p:cNvPr>
          <p:cNvSpPr txBox="1"/>
          <p:nvPr/>
        </p:nvSpPr>
        <p:spPr>
          <a:xfrm>
            <a:off x="9677400" y="8267700"/>
            <a:ext cx="3985046" cy="1015663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6600" dirty="0">
                <a:solidFill>
                  <a:srgbClr val="7030A0"/>
                </a:solidFill>
                <a:latin typeface="Gagalin"/>
              </a:rPr>
              <a:t>T</a:t>
            </a:r>
            <a:r>
              <a:rPr lang="en-US" sz="4800" dirty="0">
                <a:solidFill>
                  <a:srgbClr val="7030A0"/>
                </a:solidFill>
                <a:latin typeface="Gagalin"/>
              </a:rPr>
              <a:t>IME-BOUND</a:t>
            </a:r>
          </a:p>
        </p:txBody>
      </p:sp>
      <p:pic>
        <p:nvPicPr>
          <p:cNvPr id="28" name="07 - Remember the acronym SMAR 1.wav">
            <a:hlinkClick r:id="" action="ppaction://media"/>
            <a:extLst>
              <a:ext uri="{FF2B5EF4-FFF2-40B4-BE49-F238E27FC236}">
                <a16:creationId xmlns:a16="http://schemas.microsoft.com/office/drawing/2014/main" id="{F9495F16-3279-C754-E93E-7246FF4B90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85800" y="6933084"/>
            <a:ext cx="812800" cy="812800"/>
          </a:xfrm>
          <a:prstGeom prst="rect">
            <a:avLst/>
          </a:prstGeom>
        </p:spPr>
      </p:pic>
      <p:pic>
        <p:nvPicPr>
          <p:cNvPr id="29" name="08 - Specific Clear and foc 1.wav">
            <a:hlinkClick r:id="" action="ppaction://media"/>
            <a:extLst>
              <a:ext uri="{FF2B5EF4-FFF2-40B4-BE49-F238E27FC236}">
                <a16:creationId xmlns:a16="http://schemas.microsoft.com/office/drawing/2014/main" id="{E232CC2B-AEA2-7E63-0570-8649A460CEA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54734" y="1802253"/>
            <a:ext cx="812800" cy="812800"/>
          </a:xfrm>
          <a:prstGeom prst="rect">
            <a:avLst/>
          </a:prstGeom>
        </p:spPr>
      </p:pic>
      <p:pic>
        <p:nvPicPr>
          <p:cNvPr id="30" name="09 - Measurable How will you 1.wav">
            <a:hlinkClick r:id="" action="ppaction://media"/>
            <a:extLst>
              <a:ext uri="{FF2B5EF4-FFF2-40B4-BE49-F238E27FC236}">
                <a16:creationId xmlns:a16="http://schemas.microsoft.com/office/drawing/2014/main" id="{3293B0B5-C07A-B209-7F74-D655A886720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415386" y="3312338"/>
            <a:ext cx="812800" cy="812800"/>
          </a:xfrm>
          <a:prstGeom prst="rect">
            <a:avLst/>
          </a:prstGeom>
        </p:spPr>
      </p:pic>
      <p:pic>
        <p:nvPicPr>
          <p:cNvPr id="31" name="10 - Attainable Challenging 1.wav">
            <a:hlinkClick r:id="" action="ppaction://media"/>
            <a:extLst>
              <a:ext uri="{FF2B5EF4-FFF2-40B4-BE49-F238E27FC236}">
                <a16:creationId xmlns:a16="http://schemas.microsoft.com/office/drawing/2014/main" id="{7BDB79BD-D7E6-248C-7061-6820870C242A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428086" y="4917364"/>
            <a:ext cx="812800" cy="812800"/>
          </a:xfrm>
          <a:prstGeom prst="rect">
            <a:avLst/>
          </a:prstGeom>
        </p:spPr>
      </p:pic>
      <p:pic>
        <p:nvPicPr>
          <p:cNvPr id="32" name="11 - Relevant Connected to t 1.wav">
            <a:hlinkClick r:id="" action="ppaction://media"/>
            <a:extLst>
              <a:ext uri="{FF2B5EF4-FFF2-40B4-BE49-F238E27FC236}">
                <a16:creationId xmlns:a16="http://schemas.microsoft.com/office/drawing/2014/main" id="{9835A41E-5AC5-85EC-A5E0-6916C7BA6A85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415386" y="6425253"/>
            <a:ext cx="812800" cy="812800"/>
          </a:xfrm>
          <a:prstGeom prst="rect">
            <a:avLst/>
          </a:prstGeom>
        </p:spPr>
      </p:pic>
      <p:pic>
        <p:nvPicPr>
          <p:cNvPr id="33" name="12 - Time-bound Within the ti 1.wav">
            <a:hlinkClick r:id="" action="ppaction://media"/>
            <a:extLst>
              <a:ext uri="{FF2B5EF4-FFF2-40B4-BE49-F238E27FC236}">
                <a16:creationId xmlns:a16="http://schemas.microsoft.com/office/drawing/2014/main" id="{CA887C6A-5408-B788-10A0-CBD6CDD4EDB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4351591" y="8415965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169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14"/>
    </mc:Choice>
    <mc:Fallback>
      <p:transition spd="slow" advTm="2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MA_THE_FOUNDATION_ShimmeringChimesAndBells_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69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22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74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05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432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6" grpId="0" animBg="1"/>
    </p:bldLst>
  </p:timing>
  <p:extLst>
    <p:ext uri="{E180D4A7-C9FB-4DFB-919C-405C955672EB}">
      <p14:showEvtLst xmlns:p14="http://schemas.microsoft.com/office/powerpoint/2010/main">
        <p14:playEvt time="4" objId="28"/>
        <p14:stopEvt time="4614" objId="28"/>
        <p14:playEvt time="4667" objId="29"/>
        <p14:stopEvt time="9526" objId="29"/>
        <p14:playEvt time="9926" objId="30"/>
        <p14:stopEvt time="14314" objId="30"/>
        <p14:playEvt time="14744" objId="31"/>
        <p14:stopEvt time="19678" objId="31"/>
        <p14:playEvt time="19843" objId="32"/>
        <p14:stopEvt time="24130" objId="32"/>
        <p14:playEvt time="24148" objId="33"/>
        <p14:stopEvt time="28601" objId="3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sp>
        <p:nvSpPr>
          <p:cNvPr id="21" name="TextBox 22">
            <a:extLst>
              <a:ext uri="{FF2B5EF4-FFF2-40B4-BE49-F238E27FC236}">
                <a16:creationId xmlns:a16="http://schemas.microsoft.com/office/drawing/2014/main" id="{BA1CAE33-AD7C-02FD-CDFF-950B6D16058E}"/>
              </a:ext>
            </a:extLst>
          </p:cNvPr>
          <p:cNvSpPr txBox="1"/>
          <p:nvPr/>
        </p:nvSpPr>
        <p:spPr>
          <a:xfrm>
            <a:off x="2690564" y="4849330"/>
            <a:ext cx="5961258" cy="73866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4800" dirty="0">
                <a:solidFill>
                  <a:srgbClr val="002060"/>
                </a:solidFill>
                <a:latin typeface="Gagalin"/>
              </a:rPr>
              <a:t>FOCUS ON APPLICATION</a:t>
            </a:r>
          </a:p>
        </p:txBody>
      </p:sp>
      <p:pic>
        <p:nvPicPr>
          <p:cNvPr id="7" name="Picture 6" descr="Businesswoman explaining">
            <a:extLst>
              <a:ext uri="{FF2B5EF4-FFF2-40B4-BE49-F238E27FC236}">
                <a16:creationId xmlns:a16="http://schemas.microsoft.com/office/drawing/2014/main" id="{54A772A3-82C8-78AF-1A4D-C83B7E6D19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516" y="592816"/>
            <a:ext cx="3985046" cy="10058400"/>
          </a:xfrm>
          <a:prstGeom prst="rect">
            <a:avLst/>
          </a:prstGeom>
        </p:spPr>
      </p:pic>
      <p:sp>
        <p:nvSpPr>
          <p:cNvPr id="8" name="TextBox 22">
            <a:extLst>
              <a:ext uri="{FF2B5EF4-FFF2-40B4-BE49-F238E27FC236}">
                <a16:creationId xmlns:a16="http://schemas.microsoft.com/office/drawing/2014/main" id="{5999C911-E674-69C6-7566-67189EED20D3}"/>
              </a:ext>
            </a:extLst>
          </p:cNvPr>
          <p:cNvSpPr txBox="1"/>
          <p:nvPr/>
        </p:nvSpPr>
        <p:spPr>
          <a:xfrm>
            <a:off x="5852147" y="6119700"/>
            <a:ext cx="5961258" cy="73866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4800" dirty="0">
                <a:solidFill>
                  <a:srgbClr val="002060"/>
                </a:solidFill>
                <a:latin typeface="Gagalin"/>
              </a:rPr>
              <a:t>CONSIDER CONTEXT</a:t>
            </a: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id="{39D12480-AB3D-9DDC-71F5-385FC56BB109}"/>
              </a:ext>
            </a:extLst>
          </p:cNvPr>
          <p:cNvSpPr txBox="1"/>
          <p:nvPr/>
        </p:nvSpPr>
        <p:spPr>
          <a:xfrm>
            <a:off x="6831259" y="7833539"/>
            <a:ext cx="6663006" cy="738664"/>
          </a:xfrm>
          <a:prstGeom prst="rect">
            <a:avLst/>
          </a:prstGeom>
          <a:noFill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/>
            <a:r>
              <a:rPr lang="en-US" sz="4800" dirty="0">
                <a:solidFill>
                  <a:srgbClr val="002060"/>
                </a:solidFill>
                <a:latin typeface="Gagalin"/>
              </a:rPr>
              <a:t>ALIGN WITH LARGER GOALS</a:t>
            </a:r>
          </a:p>
        </p:txBody>
      </p:sp>
      <p:pic>
        <p:nvPicPr>
          <p:cNvPr id="10" name="01 - Now let-s look at craft 1">
            <a:hlinkClick r:id="" action="ppaction://media"/>
            <a:extLst>
              <a:ext uri="{FF2B5EF4-FFF2-40B4-BE49-F238E27FC236}">
                <a16:creationId xmlns:a16="http://schemas.microsoft.com/office/drawing/2014/main" id="{03AC5478-164A-C86C-E7EE-B1D7D4FBCB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158615" y="2084129"/>
            <a:ext cx="812800" cy="812800"/>
          </a:xfrm>
          <a:prstGeom prst="rect">
            <a:avLst/>
          </a:prstGeom>
        </p:spPr>
      </p:pic>
      <p:pic>
        <p:nvPicPr>
          <p:cNvPr id="11" name="02 - Focus on application Wha 3">
            <a:hlinkClick r:id="" action="ppaction://media"/>
            <a:extLst>
              <a:ext uri="{FF2B5EF4-FFF2-40B4-BE49-F238E27FC236}">
                <a16:creationId xmlns:a16="http://schemas.microsoft.com/office/drawing/2014/main" id="{41B51EE6-88B7-DB50-DFAB-799D79DFFEF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2128" y="4932085"/>
            <a:ext cx="812800" cy="812800"/>
          </a:xfrm>
          <a:prstGeom prst="rect">
            <a:avLst/>
          </a:prstGeom>
        </p:spPr>
      </p:pic>
      <p:pic>
        <p:nvPicPr>
          <p:cNvPr id="12" name="03 - Consider context Connec 1">
            <a:hlinkClick r:id="" action="ppaction://media"/>
            <a:extLst>
              <a:ext uri="{FF2B5EF4-FFF2-40B4-BE49-F238E27FC236}">
                <a16:creationId xmlns:a16="http://schemas.microsoft.com/office/drawing/2014/main" id="{B51B98BE-6824-F189-41BA-4C3C708D747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674432" y="6100028"/>
            <a:ext cx="812800" cy="812800"/>
          </a:xfrm>
          <a:prstGeom prst="rect">
            <a:avLst/>
          </a:prstGeom>
        </p:spPr>
      </p:pic>
      <p:pic>
        <p:nvPicPr>
          <p:cNvPr id="14" name="04 - Align with larger goals 2">
            <a:hlinkClick r:id="" action="ppaction://media"/>
            <a:extLst>
              <a:ext uri="{FF2B5EF4-FFF2-40B4-BE49-F238E27FC236}">
                <a16:creationId xmlns:a16="http://schemas.microsoft.com/office/drawing/2014/main" id="{0E1360F5-B557-6118-48BC-24C34F6092FD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31608" y="7390071"/>
            <a:ext cx="812800" cy="812800"/>
          </a:xfrm>
          <a:prstGeom prst="rect">
            <a:avLst/>
          </a:prstGeom>
        </p:spPr>
      </p:pic>
      <p:sp>
        <p:nvSpPr>
          <p:cNvPr id="16" name="TextBox 23">
            <a:extLst>
              <a:ext uri="{FF2B5EF4-FFF2-40B4-BE49-F238E27FC236}">
                <a16:creationId xmlns:a16="http://schemas.microsoft.com/office/drawing/2014/main" id="{BE00188B-F8DA-73F8-CDE3-4AE316109975}"/>
              </a:ext>
            </a:extLst>
          </p:cNvPr>
          <p:cNvSpPr txBox="1"/>
          <p:nvPr/>
        </p:nvSpPr>
        <p:spPr>
          <a:xfrm>
            <a:off x="6831259" y="2933196"/>
            <a:ext cx="4599300" cy="1111266"/>
          </a:xfrm>
          <a:prstGeom prst="rect">
            <a:avLst/>
          </a:prstGeom>
          <a:solidFill>
            <a:srgbClr val="002060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7899" dirty="0">
                <a:solidFill>
                  <a:srgbClr val="FEE3CD"/>
                </a:solidFill>
                <a:latin typeface="Gagalin"/>
              </a:rPr>
              <a:t>outcomes</a:t>
            </a:r>
          </a:p>
        </p:txBody>
      </p:sp>
      <p:pic>
        <p:nvPicPr>
          <p:cNvPr id="19" name="Picture 18" descr="A group of people standing in front of a globe&#10;&#10;Description automatically generated">
            <a:extLst>
              <a:ext uri="{FF2B5EF4-FFF2-40B4-BE49-F238E27FC236}">
                <a16:creationId xmlns:a16="http://schemas.microsoft.com/office/drawing/2014/main" id="{777B431A-AE7E-9574-5B57-2BD4C29391C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072965" y="1189040"/>
            <a:ext cx="6071035" cy="1965407"/>
          </a:xfrm>
          <a:prstGeom prst="rect">
            <a:avLst/>
          </a:prstGeom>
        </p:spPr>
      </p:pic>
      <p:pic>
        <p:nvPicPr>
          <p:cNvPr id="37" name="Picture 36" descr="Young chinse boy hand on chin">
            <a:extLst>
              <a:ext uri="{FF2B5EF4-FFF2-40B4-BE49-F238E27FC236}">
                <a16:creationId xmlns:a16="http://schemas.microsoft.com/office/drawing/2014/main" id="{BDC5D9BE-0313-5B31-538B-A2615F061D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729" y="2933196"/>
            <a:ext cx="1767706" cy="75483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854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57"/>
    </mc:Choice>
    <mc:Fallback>
      <p:transition spd="slow" advTm="24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Infographic Swoosh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21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1" grpId="1" animBg="1"/>
      <p:bldP spid="8" grpId="1" animBg="1"/>
      <p:bldP spid="9" grpId="1" animBg="1"/>
      <p:bldP spid="16" grpId="1" animBg="1"/>
    </p:bldLst>
  </p:timing>
  <p:extLst>
    <p:ext uri="{E180D4A7-C9FB-4DFB-919C-405C955672EB}">
      <p14:showEvtLst xmlns:p14="http://schemas.microsoft.com/office/powerpoint/2010/main">
        <p14:playEvt time="3" objId="10"/>
        <p14:stopEvt time="4716" objId="10"/>
        <p14:playEvt time="5131" objId="11"/>
        <p14:stopEvt time="10911" objId="11"/>
        <p14:playEvt time="11344" objId="12"/>
        <p14:stopEvt time="17332" objId="12"/>
        <p14:playEvt time="17426" objId="14"/>
        <p14:stopEvt time="24773" objId="1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9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2"/>
          <p:cNvSpPr txBox="1"/>
          <p:nvPr/>
        </p:nvSpPr>
        <p:spPr>
          <a:xfrm>
            <a:off x="152968" y="428899"/>
            <a:ext cx="5518225" cy="86177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Value Toolkit Development </a:t>
            </a:r>
          </a:p>
          <a:p>
            <a:pPr marL="0" lvl="0" indent="0" algn="ctr"/>
            <a:r>
              <a:rPr lang="en-US" sz="2800" dirty="0">
                <a:solidFill>
                  <a:srgbClr val="065169"/>
                </a:solidFill>
                <a:latin typeface="Gagalin"/>
              </a:rPr>
              <a:t>and Module Breakdown</a:t>
            </a:r>
          </a:p>
        </p:txBody>
      </p:sp>
      <p:pic>
        <p:nvPicPr>
          <p:cNvPr id="45" name="TIB Logo" descr="A black background with text and a heart and a star&#10;&#10;Description automatically generated">
            <a:extLst>
              <a:ext uri="{FF2B5EF4-FFF2-40B4-BE49-F238E27FC236}">
                <a16:creationId xmlns:a16="http://schemas.microsoft.com/office/drawing/2014/main" id="{AB3B8CAE-238E-A645-36E7-B9F58F1F19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994" y="-617102"/>
            <a:ext cx="2701231" cy="2701231"/>
          </a:xfrm>
          <a:prstGeom prst="rect">
            <a:avLst/>
          </a:prstGeom>
        </p:spPr>
      </p:pic>
      <p:pic>
        <p:nvPicPr>
          <p:cNvPr id="13" name="Picture 12" descr="Businesswoman writing on notepad smiling">
            <a:extLst>
              <a:ext uri="{FF2B5EF4-FFF2-40B4-BE49-F238E27FC236}">
                <a16:creationId xmlns:a16="http://schemas.microsoft.com/office/drawing/2014/main" id="{33C415BA-1C18-8B19-30FB-5D49298CC82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83" y="1485900"/>
            <a:ext cx="2995394" cy="10058400"/>
          </a:xfrm>
          <a:prstGeom prst="rect">
            <a:avLst/>
          </a:prstGeom>
        </p:spPr>
      </p:pic>
      <p:pic>
        <p:nvPicPr>
          <p:cNvPr id="17" name="05 - By clearly defining learn 1">
            <a:hlinkClick r:id="" action="ppaction://media"/>
            <a:extLst>
              <a:ext uri="{FF2B5EF4-FFF2-40B4-BE49-F238E27FC236}">
                <a16:creationId xmlns:a16="http://schemas.microsoft.com/office/drawing/2014/main" id="{296AB3BB-0ECB-5A69-0FBD-AD62BFD6FA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96977" y="2190766"/>
            <a:ext cx="812800" cy="812800"/>
          </a:xfrm>
          <a:prstGeom prst="rect">
            <a:avLst/>
          </a:prstGeom>
        </p:spPr>
      </p:pic>
      <p:pic>
        <p:nvPicPr>
          <p:cNvPr id="34" name="Roadmap" descr="A person pointing at a graph&#10;&#10;Description automatically generated">
            <a:extLst>
              <a:ext uri="{FF2B5EF4-FFF2-40B4-BE49-F238E27FC236}">
                <a16:creationId xmlns:a16="http://schemas.microsoft.com/office/drawing/2014/main" id="{ED8864C8-CC82-3E21-1E15-69712ACE49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-110308"/>
            <a:ext cx="10378701" cy="10378701"/>
          </a:xfrm>
          <a:prstGeom prst="rect">
            <a:avLst/>
          </a:prstGeom>
          <a:ln>
            <a:noFill/>
          </a:ln>
        </p:spPr>
      </p:pic>
      <p:pic>
        <p:nvPicPr>
          <p:cNvPr id="36" name="Success" descr="A person and person shaking hands&#10;&#10;Description automatically generated">
            <a:extLst>
              <a:ext uri="{FF2B5EF4-FFF2-40B4-BE49-F238E27FC236}">
                <a16:creationId xmlns:a16="http://schemas.microsoft.com/office/drawing/2014/main" id="{19A2B971-D1F4-9917-9D14-AB791357D6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0"/>
            <a:ext cx="10958921" cy="10958921"/>
          </a:xfrm>
          <a:prstGeom prst="rect">
            <a:avLst/>
          </a:prstGeom>
        </p:spPr>
      </p:pic>
      <p:pic>
        <p:nvPicPr>
          <p:cNvPr id="24" name="Puzzle" descr="A group of people holding puzzle pieces&#10;&#10;Description automatically generated">
            <a:extLst>
              <a:ext uri="{FF2B5EF4-FFF2-40B4-BE49-F238E27FC236}">
                <a16:creationId xmlns:a16="http://schemas.microsoft.com/office/drawing/2014/main" id="{34627BC6-0971-161C-818A-2346B4DDDF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-800100"/>
            <a:ext cx="12686486" cy="12686486"/>
          </a:xfrm>
          <a:prstGeom prst="rect">
            <a:avLst/>
          </a:prstGeom>
        </p:spPr>
      </p:pic>
      <p:pic>
        <p:nvPicPr>
          <p:cNvPr id="26" name="Idea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291E0A3-36E3-9E64-CFE6-E61BBC2F23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21" y="-1028700"/>
            <a:ext cx="11813877" cy="11813877"/>
          </a:xfrm>
          <a:prstGeom prst="rect">
            <a:avLst/>
          </a:prstGeom>
        </p:spPr>
      </p:pic>
      <p:pic>
        <p:nvPicPr>
          <p:cNvPr id="30" name="Talking" descr="A group of people sitting at a table with laptops and speech bubbles&#10;&#10;Description automatically generated">
            <a:extLst>
              <a:ext uri="{FF2B5EF4-FFF2-40B4-BE49-F238E27FC236}">
                <a16:creationId xmlns:a16="http://schemas.microsoft.com/office/drawing/2014/main" id="{B3FC0F7D-13D3-1B1B-6D7C-E9A210C3A5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68213"/>
            <a:ext cx="10218787" cy="10218787"/>
          </a:xfrm>
          <a:prstGeom prst="rect">
            <a:avLst/>
          </a:prstGeom>
        </p:spPr>
      </p:pic>
      <p:pic>
        <p:nvPicPr>
          <p:cNvPr id="32" name="Thumbs" descr="A group of people holding up a thumbs up sign&#10;&#10;Description automatically generated">
            <a:extLst>
              <a:ext uri="{FF2B5EF4-FFF2-40B4-BE49-F238E27FC236}">
                <a16:creationId xmlns:a16="http://schemas.microsoft.com/office/drawing/2014/main" id="{73EC56EB-2B1C-3EFB-5178-071B9FB9B2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2900"/>
            <a:ext cx="10896600" cy="10896600"/>
          </a:xfrm>
          <a:prstGeom prst="rect">
            <a:avLst/>
          </a:prstGeom>
        </p:spPr>
      </p:pic>
      <p:pic>
        <p:nvPicPr>
          <p:cNvPr id="20" name="Soar" descr="A group of people jumping up to a trophy&#10;&#10;Description automatically generated">
            <a:extLst>
              <a:ext uri="{FF2B5EF4-FFF2-40B4-BE49-F238E27FC236}">
                <a16:creationId xmlns:a16="http://schemas.microsoft.com/office/drawing/2014/main" id="{3B6D39CB-24CB-779C-69B0-234DF9B324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896" y="-1028700"/>
            <a:ext cx="12710725" cy="12710725"/>
          </a:xfrm>
          <a:prstGeom prst="rect">
            <a:avLst/>
          </a:prstGeom>
        </p:spPr>
      </p:pic>
      <p:sp>
        <p:nvSpPr>
          <p:cNvPr id="38" name="TextBox 23">
            <a:extLst>
              <a:ext uri="{FF2B5EF4-FFF2-40B4-BE49-F238E27FC236}">
                <a16:creationId xmlns:a16="http://schemas.microsoft.com/office/drawing/2014/main" id="{4E32C688-9C3E-AF3F-645F-8307C3B7E389}"/>
              </a:ext>
            </a:extLst>
          </p:cNvPr>
          <p:cNvSpPr txBox="1"/>
          <p:nvPr/>
        </p:nvSpPr>
        <p:spPr>
          <a:xfrm>
            <a:off x="8899431" y="8736802"/>
            <a:ext cx="6490563" cy="10487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5400" dirty="0">
                <a:solidFill>
                  <a:srgbClr val="002060"/>
                </a:solidFill>
                <a:latin typeface="Gagalin"/>
              </a:rPr>
              <a:t>Learning outcomes</a:t>
            </a:r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D09C92AB-8B25-D45C-A361-FE5D12F0AE30}"/>
              </a:ext>
            </a:extLst>
          </p:cNvPr>
          <p:cNvSpPr txBox="1"/>
          <p:nvPr/>
        </p:nvSpPr>
        <p:spPr>
          <a:xfrm>
            <a:off x="6513479" y="597664"/>
            <a:ext cx="6669121" cy="104874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479"/>
              </a:lnSpc>
            </a:pPr>
            <a:r>
              <a:rPr lang="en-US" sz="5400" dirty="0">
                <a:solidFill>
                  <a:srgbClr val="FFFF00"/>
                </a:solidFill>
                <a:latin typeface="Gagalin"/>
              </a:rPr>
              <a:t>Learning Objectives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30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18"/>
    </mc:Choice>
    <mc:Fallback>
      <p:transition spd="slow" advTm="23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0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_THE_FOUNDATION_ShimmeringChimesAndBells_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Infographic Swoosh 2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8" grpId="0" animBg="1"/>
      <p:bldP spid="39" grpId="0" animBg="1"/>
    </p:bldLst>
  </p:timing>
  <p:extLst>
    <p:ext uri="{E180D4A7-C9FB-4DFB-919C-405C955672EB}">
      <p14:showEvtLst xmlns:p14="http://schemas.microsoft.com/office/powerpoint/2010/main">
        <p14:playEvt time="6" objId="17"/>
        <p14:stopEvt time="21421" objId="1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0.8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5|0.7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9|2.8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4.7|1.1|5.6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4|5.2|4.8|5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2|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3|1.1|2.2|1.7|2.7|2.5|2.5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95</Words>
  <Application>Microsoft Macintosh PowerPoint</Application>
  <PresentationFormat>Custom</PresentationFormat>
  <Paragraphs>41</Paragraphs>
  <Slides>7</Slides>
  <Notes>2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Calibri</vt:lpstr>
      <vt:lpstr>Gagalin</vt:lpstr>
      <vt:lpstr>Aptos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Tibok-Pinoy Guide</dc:title>
  <cp:lastModifiedBy>Pie Mabanta-Fenomeno</cp:lastModifiedBy>
  <cp:revision>17</cp:revision>
  <dcterms:created xsi:type="dcterms:W3CDTF">2006-08-16T00:00:00Z</dcterms:created>
  <dcterms:modified xsi:type="dcterms:W3CDTF">2024-05-18T07:32:11Z</dcterms:modified>
  <dc:identifier>DAGCN9ZeltM</dc:identifier>
</cp:coreProperties>
</file>